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Montserrat"/>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i/FCG3pj4a/PesZVOy3LK2DH6l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E1505B-641F-4A7B-A493-B8F6EC087BF2}">
  <a:tblStyle styleId="{DFE1505B-641F-4A7B-A493-B8F6EC087BF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d-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be1bf4558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13be1bf455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be1bf4558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13be1bf4558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be1bf4558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13be1bf455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be1bf4558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13be1bf455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e1bf4558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13be1bf455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be1bf4558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13be1bf4558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be1bf4558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13be1bf4558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be1bf4558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13be1bf4558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be1bf4558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13be1bf4558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dae7c725f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fdae7c725f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dae7c725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fdae7c72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dae7c725f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fdae7c725f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dae7c725f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fdae7c725f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descr="A person wearing glasses&#10;&#10;Description automatically generated with low confidence" id="19" name="Google Shape;19;p13"/>
          <p:cNvPicPr preferRelativeResize="0"/>
          <p:nvPr/>
        </p:nvPicPr>
        <p:blipFill rotWithShape="1">
          <a:blip r:embed="rId2">
            <a:alphaModFix/>
          </a:blip>
          <a:srcRect b="0" l="5679" r="0" t="0"/>
          <a:stretch/>
        </p:blipFill>
        <p:spPr>
          <a:xfrm flipH="1">
            <a:off x="2489200" y="0"/>
            <a:ext cx="9702800" cy="6858000"/>
          </a:xfrm>
          <a:prstGeom prst="rect">
            <a:avLst/>
          </a:prstGeom>
          <a:noFill/>
          <a:ln>
            <a:noFill/>
          </a:ln>
        </p:spPr>
      </p:pic>
      <p:sp>
        <p:nvSpPr>
          <p:cNvPr id="20" name="Google Shape;20;p13"/>
          <p:cNvSpPr/>
          <p:nvPr/>
        </p:nvSpPr>
        <p:spPr>
          <a:xfrm>
            <a:off x="0" y="0"/>
            <a:ext cx="12192000" cy="6858000"/>
          </a:xfrm>
          <a:prstGeom prst="rect">
            <a:avLst/>
          </a:prstGeom>
          <a:solidFill>
            <a:schemeClr val="dk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1" name="Google Shape;21;p13"/>
          <p:cNvSpPr/>
          <p:nvPr/>
        </p:nvSpPr>
        <p:spPr>
          <a:xfrm>
            <a:off x="0" y="0"/>
            <a:ext cx="12192000" cy="6858000"/>
          </a:xfrm>
          <a:prstGeom prst="rect">
            <a:avLst/>
          </a:prstGeom>
          <a:gradFill>
            <a:gsLst>
              <a:gs pos="0">
                <a:srgbClr val="ECECEC"/>
              </a:gs>
              <a:gs pos="38000">
                <a:srgbClr val="ECECEC"/>
              </a:gs>
              <a:gs pos="58000">
                <a:srgbClr val="F5F5F5">
                  <a:alpha val="44313"/>
                </a:srgbClr>
              </a:gs>
              <a:gs pos="100000">
                <a:srgbClr val="F5F5F5">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13"/>
          <p:cNvSpPr txBox="1"/>
          <p:nvPr>
            <p:ph type="ctrTitle"/>
          </p:nvPr>
        </p:nvSpPr>
        <p:spPr>
          <a:xfrm>
            <a:off x="263525" y="2139723"/>
            <a:ext cx="6248400" cy="16557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5400"/>
              <a:buFont typeface="Arial"/>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subTitle"/>
          </p:nvPr>
        </p:nvSpPr>
        <p:spPr>
          <a:xfrm>
            <a:off x="263525" y="4054248"/>
            <a:ext cx="6248400" cy="719137"/>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3"/>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13"/>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3"/>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p13"/>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28" name="Google Shape;28;p13"/>
          <p:cNvSpPr/>
          <p:nvPr/>
        </p:nvSpPr>
        <p:spPr>
          <a:xfrm>
            <a:off x="10629900" y="136525"/>
            <a:ext cx="1327150"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lt1"/>
              </a:buClr>
              <a:buSzPts val="1200"/>
              <a:buFont typeface="Arial"/>
              <a:buNone/>
            </a:pPr>
            <a:r>
              <a:rPr b="1" i="0" lang="id-ID" sz="1200" u="none" cap="none" strike="noStrike">
                <a:solidFill>
                  <a:schemeClr val="lt1"/>
                </a:solidFill>
                <a:latin typeface="Arial"/>
                <a:ea typeface="Arial"/>
                <a:cs typeface="Arial"/>
                <a:sym typeface="Arial"/>
              </a:rPr>
              <a:t>Juli 2022</a:t>
            </a:r>
            <a:endParaRPr b="1" i="0" sz="1200" u="none" cap="none" strike="noStrike">
              <a:solidFill>
                <a:schemeClr val="lt1"/>
              </a:solidFill>
              <a:latin typeface="Arial"/>
              <a:ea typeface="Arial"/>
              <a:cs typeface="Arial"/>
              <a:sym typeface="Arial"/>
            </a:endParaRPr>
          </a:p>
        </p:txBody>
      </p:sp>
      <p:sp>
        <p:nvSpPr>
          <p:cNvPr id="29" name="Google Shape;29;p13"/>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4"/>
          <p:cNvSpPr txBox="1"/>
          <p:nvPr>
            <p:ph type="title"/>
          </p:nvPr>
        </p:nvSpPr>
        <p:spPr>
          <a:xfrm>
            <a:off x="234950" y="2251233"/>
            <a:ext cx="3025775" cy="9119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 type="body"/>
          </p:nvPr>
        </p:nvSpPr>
        <p:spPr>
          <a:xfrm>
            <a:off x="4335197" y="1537908"/>
            <a:ext cx="3284803" cy="7133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grpSp>
        <p:nvGrpSpPr>
          <p:cNvPr id="34" name="Google Shape;34;p14"/>
          <p:cNvGrpSpPr/>
          <p:nvPr/>
        </p:nvGrpSpPr>
        <p:grpSpPr>
          <a:xfrm flipH="1">
            <a:off x="11831714" y="5958229"/>
            <a:ext cx="125336" cy="673101"/>
            <a:chOff x="11785600" y="5765800"/>
            <a:chExt cx="171450" cy="920750"/>
          </a:xfrm>
        </p:grpSpPr>
        <p:sp>
          <p:nvSpPr>
            <p:cNvPr id="35" name="Google Shape;35;p14"/>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14"/>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14"/>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A low angle view of a building&#10;&#10;Description automatically generated" id="38" name="Google Shape;38;p14"/>
          <p:cNvPicPr preferRelativeResize="0"/>
          <p:nvPr/>
        </p:nvPicPr>
        <p:blipFill rotWithShape="1">
          <a:blip r:embed="rId2">
            <a:alphaModFix/>
          </a:blip>
          <a:srcRect b="66178" l="0" r="0" t="298"/>
          <a:stretch/>
        </p:blipFill>
        <p:spPr>
          <a:xfrm>
            <a:off x="0" y="4868350"/>
            <a:ext cx="7904453" cy="1989650"/>
          </a:xfrm>
          <a:custGeom>
            <a:rect b="b" l="l" r="r" t="t"/>
            <a:pathLst>
              <a:path extrusionOk="0" h="1989650" w="7904453">
                <a:moveTo>
                  <a:pt x="0" y="0"/>
                </a:moveTo>
                <a:lnTo>
                  <a:pt x="7217248" y="0"/>
                </a:lnTo>
                <a:cubicBezTo>
                  <a:pt x="7596781" y="0"/>
                  <a:pt x="7904453" y="307672"/>
                  <a:pt x="7904453" y="687205"/>
                </a:cubicBezTo>
                <a:lnTo>
                  <a:pt x="7904453" y="1989650"/>
                </a:lnTo>
                <a:lnTo>
                  <a:pt x="0" y="1989650"/>
                </a:lnTo>
                <a:close/>
              </a:path>
            </a:pathLst>
          </a:custGeom>
          <a:noFill/>
          <a:ln>
            <a:noFill/>
          </a:ln>
        </p:spPr>
      </p:pic>
      <p:sp>
        <p:nvSpPr>
          <p:cNvPr id="39" name="Google Shape;39;p14"/>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40" name="Google Shape;40;p14"/>
          <p:cNvSpPr/>
          <p:nvPr/>
        </p:nvSpPr>
        <p:spPr>
          <a:xfrm>
            <a:off x="3869744" y="1755659"/>
            <a:ext cx="368350" cy="368350"/>
          </a:xfrm>
          <a:prstGeom prst="ellipse">
            <a:avLst/>
          </a:prstGeom>
          <a:noFill/>
          <a:ln cap="flat" cmpd="sng" w="28575">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14"/>
          <p:cNvSpPr/>
          <p:nvPr/>
        </p:nvSpPr>
        <p:spPr>
          <a:xfrm>
            <a:off x="3869744" y="2565638"/>
            <a:ext cx="368350" cy="368350"/>
          </a:xfrm>
          <a:prstGeom prst="ellipse">
            <a:avLst/>
          </a:prstGeom>
          <a:noFill/>
          <a:ln cap="flat" cmpd="sng" w="28575">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 name="Google Shape;42;p14"/>
          <p:cNvSpPr/>
          <p:nvPr/>
        </p:nvSpPr>
        <p:spPr>
          <a:xfrm>
            <a:off x="3869744" y="3375617"/>
            <a:ext cx="368350" cy="368350"/>
          </a:xfrm>
          <a:prstGeom prst="ellipse">
            <a:avLst/>
          </a:prstGeom>
          <a:noFill/>
          <a:ln cap="flat" cmpd="sng" w="28575">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14"/>
          <p:cNvSpPr/>
          <p:nvPr/>
        </p:nvSpPr>
        <p:spPr>
          <a:xfrm>
            <a:off x="8326122" y="2211918"/>
            <a:ext cx="368350" cy="368350"/>
          </a:xfrm>
          <a:prstGeom prst="ellipse">
            <a:avLst/>
          </a:prstGeom>
          <a:noFill/>
          <a:ln cap="flat" cmpd="sng" w="28575">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 name="Google Shape;44;p14"/>
          <p:cNvSpPr/>
          <p:nvPr/>
        </p:nvSpPr>
        <p:spPr>
          <a:xfrm>
            <a:off x="8326122" y="3008881"/>
            <a:ext cx="368350" cy="368350"/>
          </a:xfrm>
          <a:prstGeom prst="ellipse">
            <a:avLst/>
          </a:prstGeom>
          <a:noFill/>
          <a:ln cap="flat" cmpd="sng" w="28575">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 name="Google Shape;45;p14"/>
          <p:cNvSpPr/>
          <p:nvPr/>
        </p:nvSpPr>
        <p:spPr>
          <a:xfrm>
            <a:off x="10629900" y="136525"/>
            <a:ext cx="1327150"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15"/>
          <p:cNvSpPr txBox="1"/>
          <p:nvPr>
            <p:ph type="title"/>
          </p:nvPr>
        </p:nvSpPr>
        <p:spPr>
          <a:xfrm>
            <a:off x="301625" y="1965023"/>
            <a:ext cx="10515600" cy="8120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 type="body"/>
          </p:nvPr>
        </p:nvSpPr>
        <p:spPr>
          <a:xfrm>
            <a:off x="301625" y="3331938"/>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sz="1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15"/>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
        <p:nvSpPr>
          <p:cNvPr id="50" name="Google Shape;50;p15"/>
          <p:cNvSpPr/>
          <p:nvPr/>
        </p:nvSpPr>
        <p:spPr>
          <a:xfrm>
            <a:off x="10679036" y="136525"/>
            <a:ext cx="1436764"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grpSp>
        <p:nvGrpSpPr>
          <p:cNvPr id="51" name="Google Shape;51;p15"/>
          <p:cNvGrpSpPr/>
          <p:nvPr/>
        </p:nvGrpSpPr>
        <p:grpSpPr>
          <a:xfrm flipH="1">
            <a:off x="11831714" y="646112"/>
            <a:ext cx="125336" cy="673101"/>
            <a:chOff x="11785600" y="5765800"/>
            <a:chExt cx="171450" cy="920750"/>
          </a:xfrm>
        </p:grpSpPr>
        <p:sp>
          <p:nvSpPr>
            <p:cNvPr id="52" name="Google Shape;52;p15"/>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 name="Google Shape;53;p15"/>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 name="Google Shape;54;p15"/>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5" name="Google Shape;55;p15"/>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56" name="Google Shape;56;p15"/>
          <p:cNvSpPr/>
          <p:nvPr/>
        </p:nvSpPr>
        <p:spPr>
          <a:xfrm>
            <a:off x="1719966" y="213758"/>
            <a:ext cx="1073150"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100"/>
              <a:buFont typeface="Arial"/>
              <a:buNone/>
            </a:pPr>
            <a:r>
              <a:rPr b="1" i="0" lang="id-ID" sz="1100" u="none" cap="none" strike="noStrike">
                <a:solidFill>
                  <a:srgbClr val="000000"/>
                </a:solidFill>
                <a:latin typeface="Arial"/>
                <a:ea typeface="Arial"/>
                <a:cs typeface="Arial"/>
                <a:sym typeface="Arial"/>
              </a:rPr>
              <a:t>Problem</a:t>
            </a:r>
            <a:endParaRPr b="1" i="0" sz="1100" u="none" cap="none" strike="noStrike">
              <a:solidFill>
                <a:srgbClr val="000000"/>
              </a:solidFill>
              <a:latin typeface="Arial"/>
              <a:ea typeface="Arial"/>
              <a:cs typeface="Arial"/>
              <a:sym typeface="Arial"/>
            </a:endParaRPr>
          </a:p>
        </p:txBody>
      </p:sp>
      <p:sp>
        <p:nvSpPr>
          <p:cNvPr id="57" name="Google Shape;57;p15"/>
          <p:cNvSpPr/>
          <p:nvPr/>
        </p:nvSpPr>
        <p:spPr>
          <a:xfrm>
            <a:off x="2914736"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EDA &amp; Insight</a:t>
            </a:r>
            <a:endParaRPr b="1" i="0" sz="1100" u="none" cap="none" strike="noStrike">
              <a:solidFill>
                <a:srgbClr val="D8D8D8"/>
              </a:solidFill>
              <a:latin typeface="Arial"/>
              <a:ea typeface="Arial"/>
              <a:cs typeface="Arial"/>
              <a:sym typeface="Arial"/>
            </a:endParaRPr>
          </a:p>
        </p:txBody>
      </p:sp>
      <p:sp>
        <p:nvSpPr>
          <p:cNvPr id="58" name="Google Shape;58;p15"/>
          <p:cNvSpPr/>
          <p:nvPr/>
        </p:nvSpPr>
        <p:spPr>
          <a:xfrm>
            <a:off x="4473120"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Pre-Processing</a:t>
            </a:r>
            <a:endParaRPr b="1" i="0" sz="1100" u="none" cap="none" strike="noStrike">
              <a:solidFill>
                <a:srgbClr val="D8D8D8"/>
              </a:solidFill>
              <a:latin typeface="Arial"/>
              <a:ea typeface="Arial"/>
              <a:cs typeface="Arial"/>
              <a:sym typeface="Arial"/>
            </a:endParaRPr>
          </a:p>
        </p:txBody>
      </p:sp>
      <p:sp>
        <p:nvSpPr>
          <p:cNvPr id="59" name="Google Shape;59;p15"/>
          <p:cNvSpPr/>
          <p:nvPr/>
        </p:nvSpPr>
        <p:spPr>
          <a:xfrm>
            <a:off x="6031504"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Modeling</a:t>
            </a:r>
            <a:endParaRPr b="1" i="0" sz="1100" u="none" cap="none" strike="noStrike">
              <a:solidFill>
                <a:srgbClr val="D8D8D8"/>
              </a:solidFill>
              <a:latin typeface="Arial"/>
              <a:ea typeface="Arial"/>
              <a:cs typeface="Arial"/>
              <a:sym typeface="Arial"/>
            </a:endParaRPr>
          </a:p>
        </p:txBody>
      </p:sp>
      <p:sp>
        <p:nvSpPr>
          <p:cNvPr id="60" name="Google Shape;60;p15"/>
          <p:cNvSpPr/>
          <p:nvPr/>
        </p:nvSpPr>
        <p:spPr>
          <a:xfrm>
            <a:off x="7589889" y="213758"/>
            <a:ext cx="1670806"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Recommendation</a:t>
            </a:r>
            <a:endParaRPr b="1" i="0" sz="1100" u="none" cap="none" strike="noStrike">
              <a:solidFill>
                <a:srgbClr val="D8D8D8"/>
              </a:solidFill>
              <a:latin typeface="Arial"/>
              <a:ea typeface="Arial"/>
              <a:cs typeface="Arial"/>
              <a:sym typeface="Arial"/>
            </a:endParaRPr>
          </a:p>
        </p:txBody>
      </p:sp>
      <p:sp>
        <p:nvSpPr>
          <p:cNvPr id="61" name="Google Shape;61;p15"/>
          <p:cNvSpPr/>
          <p:nvPr/>
        </p:nvSpPr>
        <p:spPr>
          <a:xfrm>
            <a:off x="11735811" y="6445840"/>
            <a:ext cx="388055" cy="422275"/>
          </a:xfrm>
          <a:prstGeom prst="round2SameRect">
            <a:avLst>
              <a:gd fmla="val 50000" name="adj1"/>
              <a:gd fmla="val 0" name="adj2"/>
            </a:avLst>
          </a:prstGeom>
          <a:noFill/>
          <a:ln cap="flat" cmpd="sng" w="1270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15"/>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63" name="Shape 63"/>
        <p:cNvGrpSpPr/>
        <p:nvPr/>
      </p:nvGrpSpPr>
      <p:grpSpPr>
        <a:xfrm>
          <a:off x="0" y="0"/>
          <a:ext cx="0" cy="0"/>
          <a:chOff x="0" y="0"/>
          <a:chExt cx="0" cy="0"/>
        </a:xfrm>
      </p:grpSpPr>
      <p:sp>
        <p:nvSpPr>
          <p:cNvPr id="64" name="Google Shape;64;p16"/>
          <p:cNvSpPr/>
          <p:nvPr/>
        </p:nvSpPr>
        <p:spPr>
          <a:xfrm>
            <a:off x="11735811" y="6445840"/>
            <a:ext cx="388055" cy="422275"/>
          </a:xfrm>
          <a:prstGeom prst="round2SameRect">
            <a:avLst>
              <a:gd fmla="val 50000" name="adj1"/>
              <a:gd fmla="val 0" name="adj2"/>
            </a:avLst>
          </a:prstGeom>
          <a:noFill/>
          <a:ln cap="flat" cmpd="sng" w="1270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p16"/>
          <p:cNvSpPr txBox="1"/>
          <p:nvPr>
            <p:ph type="title"/>
          </p:nvPr>
        </p:nvSpPr>
        <p:spPr>
          <a:xfrm>
            <a:off x="301625" y="1965023"/>
            <a:ext cx="10515600" cy="8120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 type="body"/>
          </p:nvPr>
        </p:nvSpPr>
        <p:spPr>
          <a:xfrm>
            <a:off x="301625" y="3331938"/>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sz="1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7" name="Google Shape;67;p16"/>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ID"/>
              <a:t>‹#›</a:t>
            </a:fld>
            <a:endParaRPr/>
          </a:p>
        </p:txBody>
      </p:sp>
      <p:sp>
        <p:nvSpPr>
          <p:cNvPr id="68" name="Google Shape;68;p16"/>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
        <p:nvSpPr>
          <p:cNvPr id="69" name="Google Shape;69;p16"/>
          <p:cNvSpPr/>
          <p:nvPr/>
        </p:nvSpPr>
        <p:spPr>
          <a:xfrm>
            <a:off x="10679036" y="136525"/>
            <a:ext cx="1436764"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grpSp>
        <p:nvGrpSpPr>
          <p:cNvPr id="70" name="Google Shape;70;p16"/>
          <p:cNvGrpSpPr/>
          <p:nvPr/>
        </p:nvGrpSpPr>
        <p:grpSpPr>
          <a:xfrm flipH="1">
            <a:off x="11831714" y="646112"/>
            <a:ext cx="125336" cy="673101"/>
            <a:chOff x="11785600" y="5765800"/>
            <a:chExt cx="171450" cy="920750"/>
          </a:xfrm>
        </p:grpSpPr>
        <p:sp>
          <p:nvSpPr>
            <p:cNvPr id="71" name="Google Shape;71;p16"/>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16"/>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 name="Google Shape;73;p16"/>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4" name="Google Shape;74;p16"/>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75" name="Google Shape;75;p16"/>
          <p:cNvSpPr/>
          <p:nvPr/>
        </p:nvSpPr>
        <p:spPr>
          <a:xfrm>
            <a:off x="1719966" y="213758"/>
            <a:ext cx="1073150"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Problem</a:t>
            </a:r>
            <a:endParaRPr b="1" i="0" sz="1100" u="none" cap="none" strike="noStrike">
              <a:solidFill>
                <a:srgbClr val="D8D8D8"/>
              </a:solidFill>
              <a:latin typeface="Arial"/>
              <a:ea typeface="Arial"/>
              <a:cs typeface="Arial"/>
              <a:sym typeface="Arial"/>
            </a:endParaRPr>
          </a:p>
        </p:txBody>
      </p:sp>
      <p:sp>
        <p:nvSpPr>
          <p:cNvPr id="76" name="Google Shape;76;p16"/>
          <p:cNvSpPr/>
          <p:nvPr/>
        </p:nvSpPr>
        <p:spPr>
          <a:xfrm>
            <a:off x="2914736"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100"/>
              <a:buFont typeface="Arial"/>
              <a:buNone/>
            </a:pPr>
            <a:r>
              <a:rPr b="1" i="0" lang="id-ID" sz="1100" u="none" cap="none" strike="noStrike">
                <a:solidFill>
                  <a:schemeClr val="dk1"/>
                </a:solidFill>
                <a:latin typeface="Arial"/>
                <a:ea typeface="Arial"/>
                <a:cs typeface="Arial"/>
                <a:sym typeface="Arial"/>
              </a:rPr>
              <a:t>EDA &amp; Insight</a:t>
            </a:r>
            <a:endParaRPr b="1" i="0" sz="1100" u="none" cap="none" strike="noStrike">
              <a:solidFill>
                <a:schemeClr val="dk1"/>
              </a:solidFill>
              <a:latin typeface="Arial"/>
              <a:ea typeface="Arial"/>
              <a:cs typeface="Arial"/>
              <a:sym typeface="Arial"/>
            </a:endParaRPr>
          </a:p>
        </p:txBody>
      </p:sp>
      <p:sp>
        <p:nvSpPr>
          <p:cNvPr id="77" name="Google Shape;77;p16"/>
          <p:cNvSpPr/>
          <p:nvPr/>
        </p:nvSpPr>
        <p:spPr>
          <a:xfrm>
            <a:off x="4473120"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Pre-Processing</a:t>
            </a:r>
            <a:endParaRPr b="1" i="0" sz="1100" u="none" cap="none" strike="noStrike">
              <a:solidFill>
                <a:srgbClr val="D8D8D8"/>
              </a:solidFill>
              <a:latin typeface="Arial"/>
              <a:ea typeface="Arial"/>
              <a:cs typeface="Arial"/>
              <a:sym typeface="Arial"/>
            </a:endParaRPr>
          </a:p>
        </p:txBody>
      </p:sp>
      <p:sp>
        <p:nvSpPr>
          <p:cNvPr id="78" name="Google Shape;78;p16"/>
          <p:cNvSpPr/>
          <p:nvPr/>
        </p:nvSpPr>
        <p:spPr>
          <a:xfrm>
            <a:off x="6031504"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Modeling</a:t>
            </a:r>
            <a:endParaRPr b="1" i="0" sz="1100" u="none" cap="none" strike="noStrike">
              <a:solidFill>
                <a:srgbClr val="D8D8D8"/>
              </a:solidFill>
              <a:latin typeface="Arial"/>
              <a:ea typeface="Arial"/>
              <a:cs typeface="Arial"/>
              <a:sym typeface="Arial"/>
            </a:endParaRPr>
          </a:p>
        </p:txBody>
      </p:sp>
      <p:sp>
        <p:nvSpPr>
          <p:cNvPr id="79" name="Google Shape;79;p16"/>
          <p:cNvSpPr/>
          <p:nvPr/>
        </p:nvSpPr>
        <p:spPr>
          <a:xfrm>
            <a:off x="7589889" y="213758"/>
            <a:ext cx="1670806"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Recommendation</a:t>
            </a:r>
            <a:endParaRPr b="1" i="0" sz="1100" u="none" cap="none" strike="noStrike">
              <a:solidFill>
                <a:srgbClr val="D8D8D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80" name="Shape 80"/>
        <p:cNvGrpSpPr/>
        <p:nvPr/>
      </p:nvGrpSpPr>
      <p:grpSpPr>
        <a:xfrm>
          <a:off x="0" y="0"/>
          <a:ext cx="0" cy="0"/>
          <a:chOff x="0" y="0"/>
          <a:chExt cx="0" cy="0"/>
        </a:xfrm>
      </p:grpSpPr>
      <p:sp>
        <p:nvSpPr>
          <p:cNvPr id="81" name="Google Shape;81;p17"/>
          <p:cNvSpPr txBox="1"/>
          <p:nvPr>
            <p:ph type="title"/>
          </p:nvPr>
        </p:nvSpPr>
        <p:spPr>
          <a:xfrm>
            <a:off x="301625" y="1965023"/>
            <a:ext cx="10515600" cy="8120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7"/>
          <p:cNvSpPr txBox="1"/>
          <p:nvPr>
            <p:ph idx="1" type="body"/>
          </p:nvPr>
        </p:nvSpPr>
        <p:spPr>
          <a:xfrm>
            <a:off x="301625" y="3331938"/>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sz="1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3" name="Google Shape;83;p17"/>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
        <p:nvSpPr>
          <p:cNvPr id="84" name="Google Shape;84;p17"/>
          <p:cNvSpPr/>
          <p:nvPr/>
        </p:nvSpPr>
        <p:spPr>
          <a:xfrm>
            <a:off x="10679036" y="136525"/>
            <a:ext cx="1436764"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grpSp>
        <p:nvGrpSpPr>
          <p:cNvPr id="85" name="Google Shape;85;p17"/>
          <p:cNvGrpSpPr/>
          <p:nvPr/>
        </p:nvGrpSpPr>
        <p:grpSpPr>
          <a:xfrm flipH="1">
            <a:off x="11831714" y="646112"/>
            <a:ext cx="125336" cy="673101"/>
            <a:chOff x="11785600" y="5765800"/>
            <a:chExt cx="171450" cy="920750"/>
          </a:xfrm>
        </p:grpSpPr>
        <p:sp>
          <p:nvSpPr>
            <p:cNvPr id="86" name="Google Shape;86;p17"/>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 name="Google Shape;87;p17"/>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17"/>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9" name="Google Shape;89;p17"/>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90" name="Google Shape;90;p17"/>
          <p:cNvSpPr/>
          <p:nvPr/>
        </p:nvSpPr>
        <p:spPr>
          <a:xfrm>
            <a:off x="1719966" y="213758"/>
            <a:ext cx="1073150"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Problem</a:t>
            </a:r>
            <a:endParaRPr b="1" i="0" sz="1100" u="none" cap="none" strike="noStrike">
              <a:solidFill>
                <a:srgbClr val="D8D8D8"/>
              </a:solidFill>
              <a:latin typeface="Arial"/>
              <a:ea typeface="Arial"/>
              <a:cs typeface="Arial"/>
              <a:sym typeface="Arial"/>
            </a:endParaRPr>
          </a:p>
        </p:txBody>
      </p:sp>
      <p:sp>
        <p:nvSpPr>
          <p:cNvPr id="91" name="Google Shape;91;p17"/>
          <p:cNvSpPr/>
          <p:nvPr/>
        </p:nvSpPr>
        <p:spPr>
          <a:xfrm>
            <a:off x="2914736"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EDA &amp; Insight</a:t>
            </a:r>
            <a:endParaRPr b="1" i="0" sz="1100" u="none" cap="none" strike="noStrike">
              <a:solidFill>
                <a:srgbClr val="D8D8D8"/>
              </a:solidFill>
              <a:latin typeface="Arial"/>
              <a:ea typeface="Arial"/>
              <a:cs typeface="Arial"/>
              <a:sym typeface="Arial"/>
            </a:endParaRPr>
          </a:p>
        </p:txBody>
      </p:sp>
      <p:sp>
        <p:nvSpPr>
          <p:cNvPr id="92" name="Google Shape;92;p17"/>
          <p:cNvSpPr/>
          <p:nvPr/>
        </p:nvSpPr>
        <p:spPr>
          <a:xfrm>
            <a:off x="4473120"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100"/>
              <a:buFont typeface="Arial"/>
              <a:buNone/>
            </a:pPr>
            <a:r>
              <a:rPr b="1" i="0" lang="id-ID" sz="1100" u="none" cap="none" strike="noStrike">
                <a:solidFill>
                  <a:schemeClr val="dk1"/>
                </a:solidFill>
                <a:latin typeface="Arial"/>
                <a:ea typeface="Arial"/>
                <a:cs typeface="Arial"/>
                <a:sym typeface="Arial"/>
              </a:rPr>
              <a:t>Pre-Processing</a:t>
            </a:r>
            <a:endParaRPr b="1" i="0" sz="1100" u="none" cap="none" strike="noStrike">
              <a:solidFill>
                <a:schemeClr val="dk1"/>
              </a:solidFill>
              <a:latin typeface="Arial"/>
              <a:ea typeface="Arial"/>
              <a:cs typeface="Arial"/>
              <a:sym typeface="Arial"/>
            </a:endParaRPr>
          </a:p>
        </p:txBody>
      </p:sp>
      <p:sp>
        <p:nvSpPr>
          <p:cNvPr id="93" name="Google Shape;93;p17"/>
          <p:cNvSpPr/>
          <p:nvPr/>
        </p:nvSpPr>
        <p:spPr>
          <a:xfrm>
            <a:off x="6031504"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Modeling</a:t>
            </a:r>
            <a:endParaRPr b="1" i="0" sz="1100" u="none" cap="none" strike="noStrike">
              <a:solidFill>
                <a:srgbClr val="D8D8D8"/>
              </a:solidFill>
              <a:latin typeface="Arial"/>
              <a:ea typeface="Arial"/>
              <a:cs typeface="Arial"/>
              <a:sym typeface="Arial"/>
            </a:endParaRPr>
          </a:p>
        </p:txBody>
      </p:sp>
      <p:sp>
        <p:nvSpPr>
          <p:cNvPr id="94" name="Google Shape;94;p17"/>
          <p:cNvSpPr/>
          <p:nvPr/>
        </p:nvSpPr>
        <p:spPr>
          <a:xfrm>
            <a:off x="7589889" y="213758"/>
            <a:ext cx="1670806"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Recommendation</a:t>
            </a:r>
            <a:endParaRPr b="1" i="0" sz="1100" u="none" cap="none" strike="noStrike">
              <a:solidFill>
                <a:srgbClr val="D8D8D8"/>
              </a:solidFill>
              <a:latin typeface="Arial"/>
              <a:ea typeface="Arial"/>
              <a:cs typeface="Arial"/>
              <a:sym typeface="Arial"/>
            </a:endParaRPr>
          </a:p>
        </p:txBody>
      </p:sp>
      <p:sp>
        <p:nvSpPr>
          <p:cNvPr id="95" name="Google Shape;95;p17"/>
          <p:cNvSpPr/>
          <p:nvPr/>
        </p:nvSpPr>
        <p:spPr>
          <a:xfrm>
            <a:off x="11735811" y="6445840"/>
            <a:ext cx="388055" cy="422275"/>
          </a:xfrm>
          <a:prstGeom prst="round2SameRect">
            <a:avLst>
              <a:gd fmla="val 50000" name="adj1"/>
              <a:gd fmla="val 0" name="adj2"/>
            </a:avLst>
          </a:prstGeom>
          <a:noFill/>
          <a:ln cap="flat" cmpd="sng" w="1270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17"/>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97" name="Shape 97"/>
        <p:cNvGrpSpPr/>
        <p:nvPr/>
      </p:nvGrpSpPr>
      <p:grpSpPr>
        <a:xfrm>
          <a:off x="0" y="0"/>
          <a:ext cx="0" cy="0"/>
          <a:chOff x="0" y="0"/>
          <a:chExt cx="0" cy="0"/>
        </a:xfrm>
      </p:grpSpPr>
      <p:sp>
        <p:nvSpPr>
          <p:cNvPr id="98" name="Google Shape;98;p18"/>
          <p:cNvSpPr txBox="1"/>
          <p:nvPr>
            <p:ph type="title"/>
          </p:nvPr>
        </p:nvSpPr>
        <p:spPr>
          <a:xfrm>
            <a:off x="301625" y="1965023"/>
            <a:ext cx="10515600" cy="8120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8"/>
          <p:cNvSpPr txBox="1"/>
          <p:nvPr>
            <p:ph idx="1" type="body"/>
          </p:nvPr>
        </p:nvSpPr>
        <p:spPr>
          <a:xfrm>
            <a:off x="301625" y="3331938"/>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sz="1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0" name="Google Shape;100;p18"/>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
        <p:nvSpPr>
          <p:cNvPr id="101" name="Google Shape;101;p18"/>
          <p:cNvSpPr/>
          <p:nvPr/>
        </p:nvSpPr>
        <p:spPr>
          <a:xfrm>
            <a:off x="10679036" y="136525"/>
            <a:ext cx="1436764"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grpSp>
        <p:nvGrpSpPr>
          <p:cNvPr id="102" name="Google Shape;102;p18"/>
          <p:cNvGrpSpPr/>
          <p:nvPr/>
        </p:nvGrpSpPr>
        <p:grpSpPr>
          <a:xfrm flipH="1">
            <a:off x="11831714" y="646112"/>
            <a:ext cx="125336" cy="673101"/>
            <a:chOff x="11785600" y="5765800"/>
            <a:chExt cx="171450" cy="920750"/>
          </a:xfrm>
        </p:grpSpPr>
        <p:sp>
          <p:nvSpPr>
            <p:cNvPr id="103" name="Google Shape;103;p18"/>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18"/>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18"/>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6" name="Google Shape;106;p18"/>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107" name="Google Shape;107;p18"/>
          <p:cNvSpPr/>
          <p:nvPr/>
        </p:nvSpPr>
        <p:spPr>
          <a:xfrm>
            <a:off x="1719966" y="213758"/>
            <a:ext cx="1073150"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Problem</a:t>
            </a:r>
            <a:endParaRPr b="1" i="0" sz="1100" u="none" cap="none" strike="noStrike">
              <a:solidFill>
                <a:srgbClr val="D8D8D8"/>
              </a:solidFill>
              <a:latin typeface="Arial"/>
              <a:ea typeface="Arial"/>
              <a:cs typeface="Arial"/>
              <a:sym typeface="Arial"/>
            </a:endParaRPr>
          </a:p>
        </p:txBody>
      </p:sp>
      <p:sp>
        <p:nvSpPr>
          <p:cNvPr id="108" name="Google Shape;108;p18"/>
          <p:cNvSpPr/>
          <p:nvPr/>
        </p:nvSpPr>
        <p:spPr>
          <a:xfrm>
            <a:off x="2914736"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EDA &amp; Insight</a:t>
            </a:r>
            <a:endParaRPr b="1" i="0" sz="1100" u="none" cap="none" strike="noStrike">
              <a:solidFill>
                <a:srgbClr val="D8D8D8"/>
              </a:solidFill>
              <a:latin typeface="Arial"/>
              <a:ea typeface="Arial"/>
              <a:cs typeface="Arial"/>
              <a:sym typeface="Arial"/>
            </a:endParaRPr>
          </a:p>
        </p:txBody>
      </p:sp>
      <p:sp>
        <p:nvSpPr>
          <p:cNvPr id="109" name="Google Shape;109;p18"/>
          <p:cNvSpPr/>
          <p:nvPr/>
        </p:nvSpPr>
        <p:spPr>
          <a:xfrm>
            <a:off x="4473120"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Pre-Processing</a:t>
            </a:r>
            <a:endParaRPr b="1" i="0" sz="1100" u="none" cap="none" strike="noStrike">
              <a:solidFill>
                <a:srgbClr val="D8D8D8"/>
              </a:solidFill>
              <a:latin typeface="Arial"/>
              <a:ea typeface="Arial"/>
              <a:cs typeface="Arial"/>
              <a:sym typeface="Arial"/>
            </a:endParaRPr>
          </a:p>
        </p:txBody>
      </p:sp>
      <p:sp>
        <p:nvSpPr>
          <p:cNvPr id="110" name="Google Shape;110;p18"/>
          <p:cNvSpPr/>
          <p:nvPr/>
        </p:nvSpPr>
        <p:spPr>
          <a:xfrm>
            <a:off x="6031504"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100"/>
              <a:buFont typeface="Arial"/>
              <a:buNone/>
            </a:pPr>
            <a:r>
              <a:rPr b="1" i="0" lang="id-ID" sz="1100" u="none" cap="none" strike="noStrike">
                <a:solidFill>
                  <a:schemeClr val="dk1"/>
                </a:solidFill>
                <a:latin typeface="Arial"/>
                <a:ea typeface="Arial"/>
                <a:cs typeface="Arial"/>
                <a:sym typeface="Arial"/>
              </a:rPr>
              <a:t>Modeling</a:t>
            </a:r>
            <a:endParaRPr b="1" i="0" sz="1100" u="none" cap="none" strike="noStrike">
              <a:solidFill>
                <a:schemeClr val="dk1"/>
              </a:solidFill>
              <a:latin typeface="Arial"/>
              <a:ea typeface="Arial"/>
              <a:cs typeface="Arial"/>
              <a:sym typeface="Arial"/>
            </a:endParaRPr>
          </a:p>
        </p:txBody>
      </p:sp>
      <p:sp>
        <p:nvSpPr>
          <p:cNvPr id="111" name="Google Shape;111;p18"/>
          <p:cNvSpPr/>
          <p:nvPr/>
        </p:nvSpPr>
        <p:spPr>
          <a:xfrm>
            <a:off x="7589889" y="213758"/>
            <a:ext cx="1670806"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Recommendation</a:t>
            </a:r>
            <a:endParaRPr b="1" i="0" sz="1100" u="none" cap="none" strike="noStrike">
              <a:solidFill>
                <a:srgbClr val="D8D8D8"/>
              </a:solidFill>
              <a:latin typeface="Arial"/>
              <a:ea typeface="Arial"/>
              <a:cs typeface="Arial"/>
              <a:sym typeface="Arial"/>
            </a:endParaRPr>
          </a:p>
        </p:txBody>
      </p:sp>
      <p:sp>
        <p:nvSpPr>
          <p:cNvPr id="112" name="Google Shape;112;p18"/>
          <p:cNvSpPr/>
          <p:nvPr/>
        </p:nvSpPr>
        <p:spPr>
          <a:xfrm>
            <a:off x="11735811" y="6445840"/>
            <a:ext cx="388055" cy="422275"/>
          </a:xfrm>
          <a:prstGeom prst="round2SameRect">
            <a:avLst>
              <a:gd fmla="val 50000" name="adj1"/>
              <a:gd fmla="val 0" name="adj2"/>
            </a:avLst>
          </a:prstGeom>
          <a:noFill/>
          <a:ln cap="flat" cmpd="sng" w="1270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18"/>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114" name="Shape 114"/>
        <p:cNvGrpSpPr/>
        <p:nvPr/>
      </p:nvGrpSpPr>
      <p:grpSpPr>
        <a:xfrm>
          <a:off x="0" y="0"/>
          <a:ext cx="0" cy="0"/>
          <a:chOff x="0" y="0"/>
          <a:chExt cx="0" cy="0"/>
        </a:xfrm>
      </p:grpSpPr>
      <p:sp>
        <p:nvSpPr>
          <p:cNvPr id="115" name="Google Shape;115;p19"/>
          <p:cNvSpPr txBox="1"/>
          <p:nvPr>
            <p:ph type="title"/>
          </p:nvPr>
        </p:nvSpPr>
        <p:spPr>
          <a:xfrm>
            <a:off x="301625" y="1965023"/>
            <a:ext cx="10515600" cy="81204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9"/>
          <p:cNvSpPr txBox="1"/>
          <p:nvPr>
            <p:ph idx="1" type="body"/>
          </p:nvPr>
        </p:nvSpPr>
        <p:spPr>
          <a:xfrm>
            <a:off x="301625" y="3331938"/>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sz="18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7" name="Google Shape;117;p19"/>
          <p:cNvSpPr/>
          <p:nvPr/>
        </p:nvSpPr>
        <p:spPr>
          <a:xfrm>
            <a:off x="301625" y="198439"/>
            <a:ext cx="1073150" cy="347661"/>
          </a:xfrm>
          <a:prstGeom prst="roundRect">
            <a:avLst>
              <a:gd fmla="val 50000" name="adj"/>
            </a:avLst>
          </a:prstGeom>
          <a:noFill/>
          <a:ln cap="flat" cmpd="sng" w="19050">
            <a:solidFill>
              <a:srgbClr val="12B48B"/>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
        <p:nvSpPr>
          <p:cNvPr id="118" name="Google Shape;118;p19"/>
          <p:cNvSpPr/>
          <p:nvPr/>
        </p:nvSpPr>
        <p:spPr>
          <a:xfrm>
            <a:off x="10679036" y="136525"/>
            <a:ext cx="1436764"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grpSp>
        <p:nvGrpSpPr>
          <p:cNvPr id="119" name="Google Shape;119;p19"/>
          <p:cNvGrpSpPr/>
          <p:nvPr/>
        </p:nvGrpSpPr>
        <p:grpSpPr>
          <a:xfrm flipH="1">
            <a:off x="11831714" y="646112"/>
            <a:ext cx="125336" cy="673101"/>
            <a:chOff x="11785600" y="5765800"/>
            <a:chExt cx="171450" cy="920750"/>
          </a:xfrm>
        </p:grpSpPr>
        <p:sp>
          <p:nvSpPr>
            <p:cNvPr id="120" name="Google Shape;120;p19"/>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19"/>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19"/>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3" name="Google Shape;123;p19"/>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sp>
        <p:nvSpPr>
          <p:cNvPr id="124" name="Google Shape;124;p19"/>
          <p:cNvSpPr/>
          <p:nvPr/>
        </p:nvSpPr>
        <p:spPr>
          <a:xfrm>
            <a:off x="1719966" y="213758"/>
            <a:ext cx="1073150"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Problem</a:t>
            </a:r>
            <a:endParaRPr b="1" i="0" sz="1100" u="none" cap="none" strike="noStrike">
              <a:solidFill>
                <a:srgbClr val="D8D8D8"/>
              </a:solidFill>
              <a:latin typeface="Arial"/>
              <a:ea typeface="Arial"/>
              <a:cs typeface="Arial"/>
              <a:sym typeface="Arial"/>
            </a:endParaRPr>
          </a:p>
        </p:txBody>
      </p:sp>
      <p:sp>
        <p:nvSpPr>
          <p:cNvPr id="125" name="Google Shape;125;p19"/>
          <p:cNvSpPr/>
          <p:nvPr/>
        </p:nvSpPr>
        <p:spPr>
          <a:xfrm>
            <a:off x="2914736"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EDA &amp; Insight</a:t>
            </a:r>
            <a:endParaRPr b="1" i="0" sz="1100" u="none" cap="none" strike="noStrike">
              <a:solidFill>
                <a:srgbClr val="D8D8D8"/>
              </a:solidFill>
              <a:latin typeface="Arial"/>
              <a:ea typeface="Arial"/>
              <a:cs typeface="Arial"/>
              <a:sym typeface="Arial"/>
            </a:endParaRPr>
          </a:p>
        </p:txBody>
      </p:sp>
      <p:sp>
        <p:nvSpPr>
          <p:cNvPr id="126" name="Google Shape;126;p19"/>
          <p:cNvSpPr/>
          <p:nvPr/>
        </p:nvSpPr>
        <p:spPr>
          <a:xfrm>
            <a:off x="4473120"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Pre-Processing</a:t>
            </a:r>
            <a:endParaRPr b="1" i="0" sz="1100" u="none" cap="none" strike="noStrike">
              <a:solidFill>
                <a:srgbClr val="D8D8D8"/>
              </a:solidFill>
              <a:latin typeface="Arial"/>
              <a:ea typeface="Arial"/>
              <a:cs typeface="Arial"/>
              <a:sym typeface="Arial"/>
            </a:endParaRPr>
          </a:p>
        </p:txBody>
      </p:sp>
      <p:sp>
        <p:nvSpPr>
          <p:cNvPr id="127" name="Google Shape;127;p19"/>
          <p:cNvSpPr/>
          <p:nvPr/>
        </p:nvSpPr>
        <p:spPr>
          <a:xfrm>
            <a:off x="6031504" y="213758"/>
            <a:ext cx="1436764"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D8D8D8"/>
              </a:buClr>
              <a:buSzPts val="1100"/>
              <a:buFont typeface="Arial"/>
              <a:buNone/>
            </a:pPr>
            <a:r>
              <a:rPr b="1" i="0" lang="id-ID" sz="1100" u="none" cap="none" strike="noStrike">
                <a:solidFill>
                  <a:srgbClr val="D8D8D8"/>
                </a:solidFill>
                <a:latin typeface="Arial"/>
                <a:ea typeface="Arial"/>
                <a:cs typeface="Arial"/>
                <a:sym typeface="Arial"/>
              </a:rPr>
              <a:t>Modeling</a:t>
            </a:r>
            <a:endParaRPr b="1" i="0" sz="1100" u="none" cap="none" strike="noStrike">
              <a:solidFill>
                <a:srgbClr val="D8D8D8"/>
              </a:solidFill>
              <a:latin typeface="Arial"/>
              <a:ea typeface="Arial"/>
              <a:cs typeface="Arial"/>
              <a:sym typeface="Arial"/>
            </a:endParaRPr>
          </a:p>
        </p:txBody>
      </p:sp>
      <p:sp>
        <p:nvSpPr>
          <p:cNvPr id="128" name="Google Shape;128;p19"/>
          <p:cNvSpPr/>
          <p:nvPr/>
        </p:nvSpPr>
        <p:spPr>
          <a:xfrm>
            <a:off x="7589889" y="213758"/>
            <a:ext cx="1670806" cy="3476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12B48B"/>
              </a:buClr>
              <a:buSzPts val="1100"/>
              <a:buFont typeface="Arial"/>
              <a:buNone/>
            </a:pPr>
            <a:r>
              <a:rPr b="1" i="0" lang="id-ID" sz="1100" u="none" cap="none" strike="noStrike">
                <a:solidFill>
                  <a:srgbClr val="12B48B"/>
                </a:solidFill>
                <a:latin typeface="Arial"/>
                <a:ea typeface="Arial"/>
                <a:cs typeface="Arial"/>
                <a:sym typeface="Arial"/>
              </a:rPr>
              <a:t>Recommendation</a:t>
            </a:r>
            <a:endParaRPr b="1" i="0" sz="1100" u="none" cap="none" strike="noStrike">
              <a:solidFill>
                <a:srgbClr val="12B48B"/>
              </a:solidFill>
              <a:latin typeface="Arial"/>
              <a:ea typeface="Arial"/>
              <a:cs typeface="Arial"/>
              <a:sym typeface="Arial"/>
            </a:endParaRPr>
          </a:p>
        </p:txBody>
      </p:sp>
      <p:sp>
        <p:nvSpPr>
          <p:cNvPr id="129" name="Google Shape;129;p19"/>
          <p:cNvSpPr/>
          <p:nvPr/>
        </p:nvSpPr>
        <p:spPr>
          <a:xfrm>
            <a:off x="11735811" y="6445840"/>
            <a:ext cx="388055" cy="422275"/>
          </a:xfrm>
          <a:prstGeom prst="round2SameRect">
            <a:avLst>
              <a:gd fmla="val 50000" name="adj1"/>
              <a:gd fmla="val 0" name="adj2"/>
            </a:avLst>
          </a:prstGeom>
          <a:noFill/>
          <a:ln cap="flat" cmpd="sng" w="1270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9"/>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p:cSld name="5_Section Header">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41240" l="0" r="0" t="21218"/>
          <a:stretch/>
        </p:blipFill>
        <p:spPr>
          <a:xfrm>
            <a:off x="0" y="0"/>
            <a:ext cx="12192000" cy="6857999"/>
          </a:xfrm>
          <a:prstGeom prst="rect">
            <a:avLst/>
          </a:prstGeom>
          <a:noFill/>
          <a:ln>
            <a:noFill/>
          </a:ln>
        </p:spPr>
      </p:pic>
      <p:sp>
        <p:nvSpPr>
          <p:cNvPr id="133" name="Google Shape;133;p20"/>
          <p:cNvSpPr txBox="1"/>
          <p:nvPr>
            <p:ph type="title"/>
          </p:nvPr>
        </p:nvSpPr>
        <p:spPr>
          <a:xfrm>
            <a:off x="3740150" y="2800503"/>
            <a:ext cx="4711700" cy="81204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0"/>
          <p:cNvSpPr/>
          <p:nvPr/>
        </p:nvSpPr>
        <p:spPr>
          <a:xfrm>
            <a:off x="301625" y="198439"/>
            <a:ext cx="1073150" cy="347661"/>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000"/>
              <a:buFont typeface="Arial"/>
              <a:buNone/>
            </a:pPr>
            <a:r>
              <a:rPr b="1" i="0" lang="id-ID" sz="1000" u="none" cap="none" strike="noStrike">
                <a:solidFill>
                  <a:srgbClr val="000000"/>
                </a:solidFill>
                <a:latin typeface="Arial"/>
                <a:ea typeface="Arial"/>
                <a:cs typeface="Arial"/>
                <a:sym typeface="Arial"/>
              </a:rPr>
              <a:t>Alpha Corp.</a:t>
            </a:r>
            <a:endParaRPr b="1" i="0" sz="1000" u="none" cap="none" strike="noStrike">
              <a:solidFill>
                <a:srgbClr val="000000"/>
              </a:solidFill>
              <a:latin typeface="Arial"/>
              <a:ea typeface="Arial"/>
              <a:cs typeface="Arial"/>
              <a:sym typeface="Arial"/>
            </a:endParaRPr>
          </a:p>
        </p:txBody>
      </p:sp>
      <p:sp>
        <p:nvSpPr>
          <p:cNvPr id="135" name="Google Shape;135;p20"/>
          <p:cNvSpPr/>
          <p:nvPr/>
        </p:nvSpPr>
        <p:spPr>
          <a:xfrm>
            <a:off x="10679036" y="136525"/>
            <a:ext cx="1436764" cy="422275"/>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200"/>
              <a:buFont typeface="Arial"/>
              <a:buNone/>
            </a:pPr>
            <a:r>
              <a:rPr b="1" i="0" lang="id-ID" sz="1200" u="none" cap="none" strike="noStrike">
                <a:solidFill>
                  <a:schemeClr val="dk1"/>
                </a:solidFill>
                <a:latin typeface="Arial"/>
                <a:ea typeface="Arial"/>
                <a:cs typeface="Arial"/>
                <a:sym typeface="Arial"/>
              </a:rPr>
              <a:t>Juli 2022</a:t>
            </a:r>
            <a:endParaRPr b="1" i="0" sz="1200" u="none" cap="none" strike="noStrike">
              <a:solidFill>
                <a:schemeClr val="dk1"/>
              </a:solidFill>
              <a:latin typeface="Arial"/>
              <a:ea typeface="Arial"/>
              <a:cs typeface="Arial"/>
              <a:sym typeface="Arial"/>
            </a:endParaRPr>
          </a:p>
        </p:txBody>
      </p:sp>
      <p:grpSp>
        <p:nvGrpSpPr>
          <p:cNvPr id="136" name="Google Shape;136;p20"/>
          <p:cNvGrpSpPr/>
          <p:nvPr/>
        </p:nvGrpSpPr>
        <p:grpSpPr>
          <a:xfrm flipH="1">
            <a:off x="11831714" y="6048374"/>
            <a:ext cx="125336" cy="673101"/>
            <a:chOff x="11785600" y="5765800"/>
            <a:chExt cx="171450" cy="920750"/>
          </a:xfrm>
        </p:grpSpPr>
        <p:sp>
          <p:nvSpPr>
            <p:cNvPr id="137" name="Google Shape;137;p20"/>
            <p:cNvSpPr/>
            <p:nvPr/>
          </p:nvSpPr>
          <p:spPr>
            <a:xfrm>
              <a:off x="11785600" y="57658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20"/>
            <p:cNvSpPr/>
            <p:nvPr/>
          </p:nvSpPr>
          <p:spPr>
            <a:xfrm>
              <a:off x="11785600" y="6140450"/>
              <a:ext cx="171450" cy="171450"/>
            </a:xfrm>
            <a:prstGeom prst="ellipse">
              <a:avLst/>
            </a:prstGeom>
            <a:solidFill>
              <a:srgbClr val="FFBB01">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20"/>
            <p:cNvSpPr/>
            <p:nvPr/>
          </p:nvSpPr>
          <p:spPr>
            <a:xfrm>
              <a:off x="11785600" y="6515100"/>
              <a:ext cx="171450" cy="171450"/>
            </a:xfrm>
            <a:prstGeom prst="ellipse">
              <a:avLst/>
            </a:prstGeom>
            <a:solidFill>
              <a:srgbClr val="12B4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0" name="Google Shape;140;p20"/>
          <p:cNvSpPr/>
          <p:nvPr/>
        </p:nvSpPr>
        <p:spPr>
          <a:xfrm>
            <a:off x="234950" y="6463850"/>
            <a:ext cx="1819799" cy="334961"/>
          </a:xfrm>
          <a:prstGeom prst="roundRect">
            <a:avLst>
              <a:gd fmla="val 50000" name="adj"/>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b="1" i="0" lang="id-ID" sz="1000" u="none" cap="none" strike="noStrike">
                <a:solidFill>
                  <a:schemeClr val="dk1"/>
                </a:solidFill>
                <a:latin typeface="Arial"/>
                <a:ea typeface="Arial"/>
                <a:cs typeface="Arial"/>
                <a:sym typeface="Arial"/>
              </a:rPr>
              <a:t>Rakamin Final Project</a:t>
            </a:r>
            <a:endParaRPr b="1" i="0" sz="1000" u="none" cap="none" strike="noStrike">
              <a:solidFill>
                <a:schemeClr val="dk1"/>
              </a:solidFill>
              <a:latin typeface="Arial"/>
              <a:ea typeface="Arial"/>
              <a:cs typeface="Arial"/>
              <a:sym typeface="Arial"/>
            </a:endParaRPr>
          </a:p>
        </p:txBody>
      </p:sp>
      <p:cxnSp>
        <p:nvCxnSpPr>
          <p:cNvPr id="141" name="Google Shape;141;p20"/>
          <p:cNvCxnSpPr/>
          <p:nvPr/>
        </p:nvCxnSpPr>
        <p:spPr>
          <a:xfrm>
            <a:off x="5372100" y="3612547"/>
            <a:ext cx="1346200" cy="0"/>
          </a:xfrm>
          <a:prstGeom prst="straightConnector1">
            <a:avLst/>
          </a:prstGeom>
          <a:noFill/>
          <a:ln cap="rnd" cmpd="sng" w="38100">
            <a:solidFill>
              <a:srgbClr val="12B48B"/>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ID"/>
              <a:t>‹#›</a:t>
            </a:fld>
            <a:endParaRPr/>
          </a:p>
        </p:txBody>
      </p:sp>
      <p:grpSp>
        <p:nvGrpSpPr>
          <p:cNvPr id="13" name="Google Shape;13;p12"/>
          <p:cNvGrpSpPr/>
          <p:nvPr/>
        </p:nvGrpSpPr>
        <p:grpSpPr>
          <a:xfrm>
            <a:off x="-388938" y="0"/>
            <a:ext cx="249756" cy="965200"/>
            <a:chOff x="-414338" y="0"/>
            <a:chExt cx="304800" cy="1177920"/>
          </a:xfrm>
        </p:grpSpPr>
        <p:sp>
          <p:nvSpPr>
            <p:cNvPr id="14" name="Google Shape;14;p12"/>
            <p:cNvSpPr/>
            <p:nvPr/>
          </p:nvSpPr>
          <p:spPr>
            <a:xfrm>
              <a:off x="-414338" y="588960"/>
              <a:ext cx="304800" cy="304800"/>
            </a:xfrm>
            <a:prstGeom prst="rect">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p12"/>
            <p:cNvSpPr/>
            <p:nvPr/>
          </p:nvSpPr>
          <p:spPr>
            <a:xfrm>
              <a:off x="-414338" y="284160"/>
              <a:ext cx="304800" cy="304800"/>
            </a:xfrm>
            <a:prstGeom prst="rect">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12"/>
            <p:cNvSpPr/>
            <p:nvPr/>
          </p:nvSpPr>
          <p:spPr>
            <a:xfrm>
              <a:off x="-414338" y="0"/>
              <a:ext cx="304800" cy="304800"/>
            </a:xfrm>
            <a:prstGeom prst="rect">
              <a:avLst/>
            </a:prstGeom>
            <a:solidFill>
              <a:srgbClr val="204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12"/>
            <p:cNvSpPr/>
            <p:nvPr/>
          </p:nvSpPr>
          <p:spPr>
            <a:xfrm>
              <a:off x="-414338" y="873120"/>
              <a:ext cx="304800" cy="3048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37.png"/><Relationship Id="rId5" Type="http://schemas.openxmlformats.org/officeDocument/2006/relationships/image" Target="../media/image28.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txBox="1"/>
          <p:nvPr>
            <p:ph type="ctrTitle"/>
          </p:nvPr>
        </p:nvSpPr>
        <p:spPr>
          <a:xfrm>
            <a:off x="263525" y="1786844"/>
            <a:ext cx="6308725" cy="18263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5400"/>
              <a:buFont typeface="Arial"/>
              <a:buNone/>
            </a:pPr>
            <a:r>
              <a:rPr lang="id-ID"/>
              <a:t>Banking Marketing Targets</a:t>
            </a:r>
            <a:endParaRPr/>
          </a:p>
        </p:txBody>
      </p:sp>
      <p:sp>
        <p:nvSpPr>
          <p:cNvPr id="147" name="Google Shape;147;p1"/>
          <p:cNvSpPr txBox="1"/>
          <p:nvPr>
            <p:ph idx="1" type="subTitle"/>
          </p:nvPr>
        </p:nvSpPr>
        <p:spPr>
          <a:xfrm>
            <a:off x="263524" y="3613150"/>
            <a:ext cx="6080125" cy="542925"/>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1600"/>
              <a:buNone/>
            </a:pPr>
            <a:r>
              <a:rPr lang="id-ID" sz="1600"/>
              <a:t>Solusi dalam </a:t>
            </a:r>
            <a:r>
              <a:rPr b="1" lang="id-ID" sz="1600"/>
              <a:t>menurunkan </a:t>
            </a:r>
            <a:r>
              <a:rPr b="1" i="1" lang="id-ID" sz="1600"/>
              <a:t>campaign cost </a:t>
            </a:r>
            <a:r>
              <a:rPr lang="id-ID" sz="1600"/>
              <a:t>dan </a:t>
            </a:r>
            <a:r>
              <a:rPr b="1" lang="id-ID" sz="1600"/>
              <a:t>meningkatkan </a:t>
            </a:r>
            <a:r>
              <a:rPr b="1" i="1" lang="id-ID" sz="1600"/>
              <a:t>conversion rate</a:t>
            </a:r>
            <a:r>
              <a:rPr i="1" lang="id-ID" sz="1600"/>
              <a:t> </a:t>
            </a:r>
            <a:r>
              <a:rPr lang="id-ID" sz="1600"/>
              <a:t>nasabah untuk membuka deposito berjangka.</a:t>
            </a:r>
            <a:endParaRPr/>
          </a:p>
        </p:txBody>
      </p:sp>
      <p:sp>
        <p:nvSpPr>
          <p:cNvPr id="148" name="Google Shape;148;p1"/>
          <p:cNvSpPr/>
          <p:nvPr/>
        </p:nvSpPr>
        <p:spPr>
          <a:xfrm>
            <a:off x="336550" y="4241800"/>
            <a:ext cx="2374900" cy="431800"/>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id-ID" sz="1800" u="none" cap="none" strike="noStrike">
                <a:solidFill>
                  <a:schemeClr val="lt1"/>
                </a:solidFill>
                <a:latin typeface="Arial"/>
                <a:ea typeface="Arial"/>
                <a:cs typeface="Arial"/>
                <a:sym typeface="Arial"/>
              </a:rPr>
              <a:t>Kel. 4 – Alpha Corp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0"/>
          <p:cNvSpPr/>
          <p:nvPr/>
        </p:nvSpPr>
        <p:spPr>
          <a:xfrm>
            <a:off x="876300" y="3250970"/>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10"/>
          <p:cNvSpPr/>
          <p:nvPr/>
        </p:nvSpPr>
        <p:spPr>
          <a:xfrm>
            <a:off x="876300" y="4098071"/>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10"/>
          <p:cNvSpPr/>
          <p:nvPr/>
        </p:nvSpPr>
        <p:spPr>
          <a:xfrm>
            <a:off x="876300" y="4955988"/>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 name="Google Shape;280;p10"/>
          <p:cNvSpPr/>
          <p:nvPr/>
        </p:nvSpPr>
        <p:spPr>
          <a:xfrm>
            <a:off x="876300" y="2353355"/>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10"/>
          <p:cNvSpPr txBox="1"/>
          <p:nvPr>
            <p:ph type="title"/>
          </p:nvPr>
        </p:nvSpPr>
        <p:spPr>
          <a:xfrm>
            <a:off x="876300" y="1410305"/>
            <a:ext cx="5943600" cy="8120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id-ID"/>
              <a:t>Business Insight</a:t>
            </a:r>
            <a:r>
              <a:rPr lang="id-ID">
                <a:solidFill>
                  <a:srgbClr val="12B48B"/>
                </a:solidFill>
              </a:rPr>
              <a:t>.</a:t>
            </a:r>
            <a:endParaRPr/>
          </a:p>
        </p:txBody>
      </p:sp>
      <p:sp>
        <p:nvSpPr>
          <p:cNvPr id="282" name="Google Shape;282;p10"/>
          <p:cNvSpPr txBox="1"/>
          <p:nvPr>
            <p:ph idx="1" type="body"/>
          </p:nvPr>
        </p:nvSpPr>
        <p:spPr>
          <a:xfrm>
            <a:off x="876300" y="2367644"/>
            <a:ext cx="9867900" cy="3421288"/>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Clr>
                <a:schemeClr val="dk1"/>
              </a:buClr>
              <a:buSzPts val="1600"/>
              <a:buFont typeface="Calibri"/>
              <a:buAutoNum type="arabicPeriod"/>
            </a:pPr>
            <a:r>
              <a:rPr b="1" lang="id-ID" sz="1600"/>
              <a:t> </a:t>
            </a:r>
            <a:r>
              <a:rPr lang="id-ID" sz="1600"/>
              <a:t>Tim bisnis dapat memfokuskan untuk melakukan penambahan jumlah </a:t>
            </a:r>
            <a:r>
              <a:rPr i="1" lang="id-ID" sz="1600"/>
              <a:t>campaign</a:t>
            </a:r>
            <a:r>
              <a:rPr lang="id-ID" sz="1600"/>
              <a:t> terhadap kelompok </a:t>
            </a:r>
            <a:r>
              <a:rPr b="1" lang="id-ID" sz="1600"/>
              <a:t>umur 18 tahun </a:t>
            </a:r>
            <a:r>
              <a:rPr lang="id-ID" sz="1600"/>
              <a:t>yang memiliki </a:t>
            </a:r>
            <a:r>
              <a:rPr b="1" i="1" lang="id-ID" sz="1600"/>
              <a:t>conversion rate </a:t>
            </a:r>
            <a:r>
              <a:rPr b="1" lang="id-ID" sz="1600"/>
              <a:t>hampir 60%</a:t>
            </a:r>
            <a:r>
              <a:rPr lang="id-ID" sz="1600"/>
              <a:t>,</a:t>
            </a:r>
            <a:r>
              <a:rPr b="1" lang="id-ID" sz="1600"/>
              <a:t> </a:t>
            </a:r>
            <a:r>
              <a:rPr lang="id-ID" sz="1600"/>
              <a:t>juga memfokuskan </a:t>
            </a:r>
            <a:r>
              <a:rPr i="1" lang="id-ID" sz="1600"/>
              <a:t>campaign</a:t>
            </a:r>
            <a:r>
              <a:rPr lang="id-ID" sz="1600"/>
              <a:t> terhadap kelompok umur 19-22, 23-25, dan 59+ tahun yang memiliki </a:t>
            </a:r>
            <a:r>
              <a:rPr i="1" lang="id-ID" sz="1600"/>
              <a:t>conversion rate </a:t>
            </a:r>
            <a:r>
              <a:rPr lang="id-ID" sz="1600"/>
              <a:t>20-30%</a:t>
            </a:r>
            <a:endParaRPr/>
          </a:p>
          <a:p>
            <a:pPr indent="-342900" lvl="0" marL="342900" rtl="0" algn="just">
              <a:lnSpc>
                <a:spcPct val="100000"/>
              </a:lnSpc>
              <a:spcBef>
                <a:spcPts val="1000"/>
              </a:spcBef>
              <a:spcAft>
                <a:spcPts val="0"/>
              </a:spcAft>
              <a:buClr>
                <a:schemeClr val="dk1"/>
              </a:buClr>
              <a:buSzPts val="1600"/>
              <a:buFont typeface="Calibri"/>
              <a:buAutoNum type="arabicPeriod"/>
            </a:pPr>
            <a:r>
              <a:rPr b="1" lang="id-ID" sz="1600"/>
              <a:t>Menghindari </a:t>
            </a:r>
            <a:r>
              <a:rPr b="1" i="1" lang="id-ID" sz="1600"/>
              <a:t>campaign</a:t>
            </a:r>
            <a:r>
              <a:rPr b="1" lang="id-ID" sz="1600"/>
              <a:t> </a:t>
            </a:r>
            <a:r>
              <a:rPr lang="id-ID" sz="1600"/>
              <a:t>ke nasabah dengan </a:t>
            </a:r>
            <a:r>
              <a:rPr b="1" i="1" lang="id-ID" sz="1600"/>
              <a:t>balance</a:t>
            </a:r>
            <a:r>
              <a:rPr b="1" lang="id-ID" sz="1600"/>
              <a:t> (saldo) yang minus </a:t>
            </a:r>
            <a:r>
              <a:rPr lang="id-ID" sz="1600"/>
              <a:t>karena memiliki tingkat </a:t>
            </a:r>
            <a:r>
              <a:rPr i="1" lang="id-ID" sz="1600"/>
              <a:t>conversion rate</a:t>
            </a:r>
            <a:r>
              <a:rPr lang="id-ID" sz="1600"/>
              <a:t> yang sangat rendah, yaitu hanya 5% dan </a:t>
            </a:r>
            <a:r>
              <a:rPr b="1" lang="id-ID" sz="1600"/>
              <a:t>memprioritaskan nasabah </a:t>
            </a:r>
            <a:r>
              <a:rPr lang="id-ID" sz="1600"/>
              <a:t>dengan </a:t>
            </a:r>
            <a:r>
              <a:rPr i="1" lang="id-ID" sz="1600"/>
              <a:t>balance </a:t>
            </a:r>
            <a:r>
              <a:rPr lang="id-ID" sz="1600"/>
              <a:t>(saldo) </a:t>
            </a:r>
            <a:r>
              <a:rPr b="1" lang="id-ID" sz="1600"/>
              <a:t>lebih dari €75.000 </a:t>
            </a:r>
            <a:r>
              <a:rPr lang="id-ID" sz="1600"/>
              <a:t>karena memiliki </a:t>
            </a:r>
            <a:r>
              <a:rPr i="1" lang="id-ID" sz="1600"/>
              <a:t>conversion rate </a:t>
            </a:r>
            <a:r>
              <a:rPr lang="id-ID" sz="1600"/>
              <a:t>hingga 50%</a:t>
            </a:r>
            <a:endParaRPr i="1" sz="1600"/>
          </a:p>
          <a:p>
            <a:pPr indent="-342900" lvl="0" marL="342900" rtl="0" algn="just">
              <a:lnSpc>
                <a:spcPct val="100000"/>
              </a:lnSpc>
              <a:spcBef>
                <a:spcPts val="1000"/>
              </a:spcBef>
              <a:spcAft>
                <a:spcPts val="0"/>
              </a:spcAft>
              <a:buClr>
                <a:schemeClr val="dk1"/>
              </a:buClr>
              <a:buSzPts val="1600"/>
              <a:buFont typeface="Calibri"/>
              <a:buAutoNum type="arabicPeriod"/>
            </a:pPr>
            <a:r>
              <a:rPr b="1" lang="id-ID" sz="1600"/>
              <a:t>Memprioritaskan</a:t>
            </a:r>
            <a:r>
              <a:rPr lang="id-ID" sz="1600"/>
              <a:t> pelaksanaan </a:t>
            </a:r>
            <a:r>
              <a:rPr i="1" lang="id-ID" sz="1600"/>
              <a:t>campaign</a:t>
            </a:r>
            <a:r>
              <a:rPr lang="id-ID" sz="1600"/>
              <a:t> pada </a:t>
            </a:r>
            <a:r>
              <a:rPr b="1" lang="id-ID" sz="1600"/>
              <a:t>caturwulan 1 dan caturwulan 3 </a:t>
            </a:r>
            <a:r>
              <a:rPr lang="id-ID" sz="1600"/>
              <a:t>dimana pada dua caturwulan tersebut tingkat </a:t>
            </a:r>
            <a:r>
              <a:rPr i="1" lang="id-ID" sz="1600"/>
              <a:t>conversion ratenya </a:t>
            </a:r>
            <a:r>
              <a:rPr b="1" lang="id-ID" sz="1600"/>
              <a:t>mencapai 20%</a:t>
            </a:r>
            <a:r>
              <a:rPr lang="id-ID" sz="1600"/>
              <a:t>,</a:t>
            </a:r>
            <a:r>
              <a:rPr b="1" lang="id-ID" sz="1600"/>
              <a:t> </a:t>
            </a:r>
            <a:r>
              <a:rPr lang="id-ID" sz="1600"/>
              <a:t>dua kali lipat lebih tinggi daripada caturwulan 2</a:t>
            </a:r>
            <a:endParaRPr/>
          </a:p>
          <a:p>
            <a:pPr indent="-342900" lvl="0" marL="342900" rtl="0" algn="just">
              <a:lnSpc>
                <a:spcPct val="100000"/>
              </a:lnSpc>
              <a:spcBef>
                <a:spcPts val="1000"/>
              </a:spcBef>
              <a:spcAft>
                <a:spcPts val="0"/>
              </a:spcAft>
              <a:buClr>
                <a:schemeClr val="dk1"/>
              </a:buClr>
              <a:buSzPts val="1600"/>
              <a:buFont typeface="Calibri"/>
              <a:buAutoNum type="arabicPeriod"/>
            </a:pPr>
            <a:r>
              <a:rPr b="1" lang="id-ID" sz="1600"/>
              <a:t> </a:t>
            </a:r>
            <a:r>
              <a:rPr lang="id-ID" sz="1600"/>
              <a:t>Bank dapat lebih fokus untuk </a:t>
            </a:r>
            <a:r>
              <a:rPr b="1" lang="id-ID" sz="1600"/>
              <a:t>meningkatkan kualitas </a:t>
            </a:r>
            <a:r>
              <a:rPr lang="id-ID" sz="1600"/>
              <a:t>daripada kuantitas pada setiap </a:t>
            </a:r>
            <a:r>
              <a:rPr i="1" lang="id-ID" sz="1600"/>
              <a:t>campaign </a:t>
            </a:r>
            <a:r>
              <a:rPr lang="id-ID" sz="1600"/>
              <a:t>karena terdapat kecenderungan pola menurun ketika jumlah </a:t>
            </a:r>
            <a:r>
              <a:rPr i="1" lang="id-ID" sz="1600"/>
              <a:t>campaign </a:t>
            </a:r>
            <a:r>
              <a:rPr lang="id-ID" sz="1600"/>
              <a:t>naik dan meningkat saat durasi </a:t>
            </a:r>
            <a:r>
              <a:rPr i="1" lang="id-ID" sz="1600"/>
              <a:t>campaign</a:t>
            </a:r>
            <a:r>
              <a:rPr lang="id-ID" sz="1600"/>
              <a:t> tersebut meningkat.</a:t>
            </a:r>
            <a:endParaRPr/>
          </a:p>
        </p:txBody>
      </p:sp>
      <p:sp>
        <p:nvSpPr>
          <p:cNvPr id="283" name="Google Shape;283;p10"/>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3be1bf4558_0_3"/>
          <p:cNvSpPr txBox="1"/>
          <p:nvPr>
            <p:ph type="title"/>
          </p:nvPr>
        </p:nvSpPr>
        <p:spPr>
          <a:xfrm>
            <a:off x="301625" y="679549"/>
            <a:ext cx="40704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400"/>
              <a:t>Data Cleansing</a:t>
            </a:r>
            <a:r>
              <a:rPr lang="id-ID" sz="3400">
                <a:solidFill>
                  <a:srgbClr val="12B48B"/>
                </a:solidFill>
              </a:rPr>
              <a:t>.</a:t>
            </a:r>
            <a:endParaRPr sz="4600"/>
          </a:p>
        </p:txBody>
      </p:sp>
      <p:sp>
        <p:nvSpPr>
          <p:cNvPr id="289" name="Google Shape;289;g13be1bf4558_0_3"/>
          <p:cNvSpPr txBox="1"/>
          <p:nvPr>
            <p:ph idx="1" type="body"/>
          </p:nvPr>
        </p:nvSpPr>
        <p:spPr>
          <a:xfrm>
            <a:off x="3305000" y="3203288"/>
            <a:ext cx="6525600" cy="12711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0"/>
              </a:spcBef>
              <a:spcAft>
                <a:spcPts val="0"/>
              </a:spcAft>
              <a:buClr>
                <a:schemeClr val="dk1"/>
              </a:buClr>
              <a:buSzPts val="1800"/>
              <a:buNone/>
            </a:pPr>
            <a:r>
              <a:rPr lang="id-ID" sz="1400"/>
              <a:t>Dataset yang digunakan terdiri dari 45.211 baris dengan 17 kolom data nasabah yang pernah diberikan campaign untuk membuka akun deposito berjangka. Berdasarkan hasil dari pengolahan data cleansing, pada dataset tersebut tidak terdapat missing value maupun duplicate data yang perlu diproses.</a:t>
            </a:r>
            <a:endParaRPr sz="1400"/>
          </a:p>
          <a:p>
            <a:pPr indent="0" lvl="0" marL="0" rtl="0" algn="just">
              <a:lnSpc>
                <a:spcPct val="100000"/>
              </a:lnSpc>
              <a:spcBef>
                <a:spcPts val="0"/>
              </a:spcBef>
              <a:spcAft>
                <a:spcPts val="0"/>
              </a:spcAft>
              <a:buClr>
                <a:schemeClr val="dk1"/>
              </a:buClr>
              <a:buSzPts val="1800"/>
              <a:buNone/>
            </a:pPr>
            <a:r>
              <a:t/>
            </a:r>
            <a:endParaRPr sz="1400"/>
          </a:p>
        </p:txBody>
      </p:sp>
      <p:sp>
        <p:nvSpPr>
          <p:cNvPr id="290" name="Google Shape;290;g13be1bf4558_0_3"/>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291" name="Google Shape;291;g13be1bf4558_0_3"/>
          <p:cNvSpPr txBox="1"/>
          <p:nvPr>
            <p:ph type="title"/>
          </p:nvPr>
        </p:nvSpPr>
        <p:spPr>
          <a:xfrm>
            <a:off x="391050" y="1332275"/>
            <a:ext cx="4634100" cy="375600"/>
          </a:xfrm>
          <a:prstGeom prst="rect">
            <a:avLst/>
          </a:prstGeom>
          <a:noFill/>
          <a:ln>
            <a:noFill/>
          </a:ln>
        </p:spPr>
        <p:txBody>
          <a:bodyPr anchorCtr="0" anchor="b" bIns="45700" lIns="91425" spcFirstLastPara="1" rIns="91425" wrap="square" tIns="45700">
            <a:normAutofit fontScale="90000"/>
          </a:bodyPr>
          <a:lstStyle/>
          <a:p>
            <a:pPr indent="-228650" lvl="0" marL="228600" rtl="0" algn="l">
              <a:lnSpc>
                <a:spcPct val="100000"/>
              </a:lnSpc>
              <a:spcBef>
                <a:spcPts val="0"/>
              </a:spcBef>
              <a:spcAft>
                <a:spcPts val="0"/>
              </a:spcAft>
              <a:buSzPct val="100000"/>
              <a:buFont typeface="Montserrat"/>
              <a:buAutoNum type="arabicPeriod"/>
            </a:pPr>
            <a:r>
              <a:rPr lang="id-ID" sz="2042">
                <a:latin typeface="Montserrat"/>
                <a:ea typeface="Montserrat"/>
                <a:cs typeface="Montserrat"/>
                <a:sym typeface="Montserrat"/>
              </a:rPr>
              <a:t>Missing Value, Data Duplicated</a:t>
            </a:r>
            <a:endParaRPr sz="4600"/>
          </a:p>
        </p:txBody>
      </p:sp>
      <p:pic>
        <p:nvPicPr>
          <p:cNvPr id="292" name="Google Shape;292;g13be1bf4558_0_3"/>
          <p:cNvPicPr preferRelativeResize="0"/>
          <p:nvPr/>
        </p:nvPicPr>
        <p:blipFill rotWithShape="1">
          <a:blip r:embed="rId3">
            <a:alphaModFix/>
          </a:blip>
          <a:srcRect b="0" l="0" r="0" t="0"/>
          <a:stretch/>
        </p:blipFill>
        <p:spPr>
          <a:xfrm>
            <a:off x="476575" y="1964175"/>
            <a:ext cx="2708200" cy="3749325"/>
          </a:xfrm>
          <a:prstGeom prst="rect">
            <a:avLst/>
          </a:prstGeom>
          <a:noFill/>
          <a:ln cap="flat" cmpd="sng" w="9525">
            <a:solidFill>
              <a:srgbClr val="12B48B"/>
            </a:solidFill>
            <a:prstDash val="solid"/>
            <a:round/>
            <a:headEnd len="sm" w="sm" type="none"/>
            <a:tailEnd len="sm" w="sm" type="none"/>
          </a:ln>
        </p:spPr>
      </p:pic>
      <p:pic>
        <p:nvPicPr>
          <p:cNvPr id="293" name="Google Shape;293;g13be1bf4558_0_3"/>
          <p:cNvPicPr preferRelativeResize="0"/>
          <p:nvPr/>
        </p:nvPicPr>
        <p:blipFill rotWithShape="1">
          <a:blip r:embed="rId4">
            <a:alphaModFix/>
          </a:blip>
          <a:srcRect b="0" l="0" r="0" t="0"/>
          <a:stretch/>
        </p:blipFill>
        <p:spPr>
          <a:xfrm>
            <a:off x="3399075" y="1995625"/>
            <a:ext cx="2989725" cy="919925"/>
          </a:xfrm>
          <a:prstGeom prst="rect">
            <a:avLst/>
          </a:prstGeom>
          <a:noFill/>
          <a:ln cap="flat" cmpd="sng" w="9525">
            <a:solidFill>
              <a:srgbClr val="12B48B"/>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3be1bf4558_0_20"/>
          <p:cNvSpPr txBox="1"/>
          <p:nvPr>
            <p:ph type="title"/>
          </p:nvPr>
        </p:nvSpPr>
        <p:spPr>
          <a:xfrm>
            <a:off x="122875" y="613699"/>
            <a:ext cx="40704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400"/>
              <a:t>Data Cleansing</a:t>
            </a:r>
            <a:r>
              <a:rPr lang="id-ID" sz="3400">
                <a:solidFill>
                  <a:srgbClr val="12B48B"/>
                </a:solidFill>
              </a:rPr>
              <a:t>.</a:t>
            </a:r>
            <a:endParaRPr sz="4600"/>
          </a:p>
        </p:txBody>
      </p:sp>
      <p:sp>
        <p:nvSpPr>
          <p:cNvPr id="299" name="Google Shape;299;g13be1bf4558_0_20"/>
          <p:cNvSpPr txBox="1"/>
          <p:nvPr>
            <p:ph idx="1" type="body"/>
          </p:nvPr>
        </p:nvSpPr>
        <p:spPr>
          <a:xfrm>
            <a:off x="6531000" y="2544775"/>
            <a:ext cx="5043900" cy="12711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0"/>
              </a:spcBef>
              <a:spcAft>
                <a:spcPts val="0"/>
              </a:spcAft>
              <a:buClr>
                <a:schemeClr val="dk1"/>
              </a:buClr>
              <a:buSzPts val="1800"/>
              <a:buNone/>
            </a:pPr>
            <a:r>
              <a:rPr lang="id-ID" sz="1400"/>
              <a:t>Dataset yang digunakan dilakukan handling outlier untuk membuat sebuah skenario saat dilakukan modeling data pada stage selanjutnya. Skenario tersebut untuk mendapatkan pilihan model yang maksimal pada proses modeling data</a:t>
            </a:r>
            <a:endParaRPr sz="1400"/>
          </a:p>
          <a:p>
            <a:pPr indent="0" lvl="0" marL="0" rtl="0" algn="just">
              <a:lnSpc>
                <a:spcPct val="100000"/>
              </a:lnSpc>
              <a:spcBef>
                <a:spcPts val="0"/>
              </a:spcBef>
              <a:spcAft>
                <a:spcPts val="0"/>
              </a:spcAft>
              <a:buClr>
                <a:schemeClr val="dk1"/>
              </a:buClr>
              <a:buSzPts val="1800"/>
              <a:buNone/>
            </a:pPr>
            <a:r>
              <a:t/>
            </a:r>
            <a:endParaRPr sz="1400"/>
          </a:p>
        </p:txBody>
      </p:sp>
      <p:sp>
        <p:nvSpPr>
          <p:cNvPr id="300" name="Google Shape;300;g13be1bf4558_0_20"/>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01" name="Google Shape;301;g13be1bf4558_0_20"/>
          <p:cNvSpPr txBox="1"/>
          <p:nvPr>
            <p:ph type="title"/>
          </p:nvPr>
        </p:nvSpPr>
        <p:spPr>
          <a:xfrm>
            <a:off x="122875" y="1211000"/>
            <a:ext cx="4634100" cy="375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SzPct val="261181"/>
              <a:buNone/>
            </a:pPr>
            <a:r>
              <a:rPr lang="id-ID" sz="2042">
                <a:latin typeface="Montserrat"/>
                <a:ea typeface="Montserrat"/>
                <a:cs typeface="Montserrat"/>
                <a:sym typeface="Montserrat"/>
              </a:rPr>
              <a:t>2. Handle Outliers</a:t>
            </a:r>
            <a:endParaRPr sz="4600"/>
          </a:p>
        </p:txBody>
      </p:sp>
      <p:pic>
        <p:nvPicPr>
          <p:cNvPr id="302" name="Google Shape;302;g13be1bf4558_0_20"/>
          <p:cNvPicPr preferRelativeResize="0"/>
          <p:nvPr/>
        </p:nvPicPr>
        <p:blipFill rotWithShape="1">
          <a:blip r:embed="rId3">
            <a:alphaModFix/>
          </a:blip>
          <a:srcRect b="33217" l="0" r="0" t="0"/>
          <a:stretch/>
        </p:blipFill>
        <p:spPr>
          <a:xfrm>
            <a:off x="706100" y="1586600"/>
            <a:ext cx="3687125" cy="2469926"/>
          </a:xfrm>
          <a:prstGeom prst="rect">
            <a:avLst/>
          </a:prstGeom>
          <a:noFill/>
          <a:ln>
            <a:noFill/>
          </a:ln>
        </p:spPr>
      </p:pic>
      <p:pic>
        <p:nvPicPr>
          <p:cNvPr id="303" name="Google Shape;303;g13be1bf4558_0_20"/>
          <p:cNvPicPr preferRelativeResize="0"/>
          <p:nvPr/>
        </p:nvPicPr>
        <p:blipFill rotWithShape="1">
          <a:blip r:embed="rId3">
            <a:alphaModFix/>
          </a:blip>
          <a:srcRect b="0" l="0" r="48032" t="67039"/>
          <a:stretch/>
        </p:blipFill>
        <p:spPr>
          <a:xfrm>
            <a:off x="4393225" y="1586600"/>
            <a:ext cx="1916101" cy="1219024"/>
          </a:xfrm>
          <a:prstGeom prst="rect">
            <a:avLst/>
          </a:prstGeom>
          <a:noFill/>
          <a:ln>
            <a:noFill/>
          </a:ln>
        </p:spPr>
      </p:pic>
      <p:grpSp>
        <p:nvGrpSpPr>
          <p:cNvPr id="304" name="Google Shape;304;g13be1bf4558_0_20"/>
          <p:cNvGrpSpPr/>
          <p:nvPr/>
        </p:nvGrpSpPr>
        <p:grpSpPr>
          <a:xfrm>
            <a:off x="706104" y="4221472"/>
            <a:ext cx="5603440" cy="2323341"/>
            <a:chOff x="3770250" y="731600"/>
            <a:chExt cx="5286264" cy="2470851"/>
          </a:xfrm>
        </p:grpSpPr>
        <p:pic>
          <p:nvPicPr>
            <p:cNvPr id="305" name="Google Shape;305;g13be1bf4558_0_20"/>
            <p:cNvPicPr preferRelativeResize="0"/>
            <p:nvPr/>
          </p:nvPicPr>
          <p:blipFill rotWithShape="1">
            <a:blip r:embed="rId4">
              <a:alphaModFix/>
            </a:blip>
            <a:srcRect b="33052" l="0" r="0" t="0"/>
            <a:stretch/>
          </p:blipFill>
          <p:spPr>
            <a:xfrm>
              <a:off x="3770250" y="805350"/>
              <a:ext cx="3580499" cy="2397101"/>
            </a:xfrm>
            <a:prstGeom prst="rect">
              <a:avLst/>
            </a:prstGeom>
            <a:noFill/>
            <a:ln>
              <a:noFill/>
            </a:ln>
          </p:spPr>
        </p:pic>
        <p:pic>
          <p:nvPicPr>
            <p:cNvPr id="306" name="Google Shape;306;g13be1bf4558_0_20"/>
            <p:cNvPicPr preferRelativeResize="0"/>
            <p:nvPr/>
          </p:nvPicPr>
          <p:blipFill rotWithShape="1">
            <a:blip r:embed="rId4">
              <a:alphaModFix/>
            </a:blip>
            <a:srcRect b="0" l="0" r="48783" t="64075"/>
            <a:stretch/>
          </p:blipFill>
          <p:spPr>
            <a:xfrm>
              <a:off x="7411100" y="731600"/>
              <a:ext cx="1645414" cy="1154126"/>
            </a:xfrm>
            <a:prstGeom prst="rect">
              <a:avLst/>
            </a:prstGeom>
            <a:noFill/>
            <a:ln>
              <a:noFill/>
            </a:ln>
          </p:spPr>
        </p:pic>
      </p:grpSp>
      <p:pic>
        <p:nvPicPr>
          <p:cNvPr id="307" name="Google Shape;307;g13be1bf4558_0_20"/>
          <p:cNvPicPr preferRelativeResize="0"/>
          <p:nvPr/>
        </p:nvPicPr>
        <p:blipFill rotWithShape="1">
          <a:blip r:embed="rId5">
            <a:alphaModFix/>
          </a:blip>
          <a:srcRect b="0" l="7210" r="19801" t="0"/>
          <a:stretch/>
        </p:blipFill>
        <p:spPr>
          <a:xfrm>
            <a:off x="6406450" y="4323900"/>
            <a:ext cx="5292999" cy="2220925"/>
          </a:xfrm>
          <a:prstGeom prst="rect">
            <a:avLst/>
          </a:prstGeom>
          <a:noFill/>
          <a:ln>
            <a:noFill/>
          </a:ln>
        </p:spPr>
      </p:pic>
      <p:sp>
        <p:nvSpPr>
          <p:cNvPr id="308" name="Google Shape;308;g13be1bf4558_0_20"/>
          <p:cNvSpPr txBox="1"/>
          <p:nvPr/>
        </p:nvSpPr>
        <p:spPr>
          <a:xfrm rot="-5400000">
            <a:off x="-408350" y="2475800"/>
            <a:ext cx="1571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id-ID" sz="800" u="none" cap="none" strike="noStrike">
                <a:solidFill>
                  <a:srgbClr val="000000"/>
                </a:solidFill>
                <a:latin typeface="Arial"/>
                <a:ea typeface="Arial"/>
                <a:cs typeface="Arial"/>
                <a:sym typeface="Arial"/>
              </a:rPr>
              <a:t>Sebelum handling outlier</a:t>
            </a:r>
            <a:endParaRPr b="1" i="0" sz="800" u="none" cap="none" strike="noStrike">
              <a:solidFill>
                <a:srgbClr val="000000"/>
              </a:solidFill>
              <a:latin typeface="Arial"/>
              <a:ea typeface="Arial"/>
              <a:cs typeface="Arial"/>
              <a:sym typeface="Arial"/>
            </a:endParaRPr>
          </a:p>
        </p:txBody>
      </p:sp>
      <p:sp>
        <p:nvSpPr>
          <p:cNvPr id="309" name="Google Shape;309;g13be1bf4558_0_20"/>
          <p:cNvSpPr txBox="1"/>
          <p:nvPr/>
        </p:nvSpPr>
        <p:spPr>
          <a:xfrm rot="-5400000">
            <a:off x="-252250" y="5169350"/>
            <a:ext cx="1415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id-ID" sz="800" u="none" cap="none" strike="noStrike">
                <a:solidFill>
                  <a:srgbClr val="000000"/>
                </a:solidFill>
                <a:latin typeface="Arial"/>
                <a:ea typeface="Arial"/>
                <a:cs typeface="Arial"/>
                <a:sym typeface="Arial"/>
              </a:rPr>
              <a:t>Setelah handling outlier</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3be1bf4558_0_37"/>
          <p:cNvSpPr txBox="1"/>
          <p:nvPr>
            <p:ph type="title"/>
          </p:nvPr>
        </p:nvSpPr>
        <p:spPr>
          <a:xfrm>
            <a:off x="122875" y="613699"/>
            <a:ext cx="40704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400"/>
              <a:t>Data Cleansing</a:t>
            </a:r>
            <a:r>
              <a:rPr lang="id-ID" sz="3400">
                <a:solidFill>
                  <a:srgbClr val="12B48B"/>
                </a:solidFill>
              </a:rPr>
              <a:t>.</a:t>
            </a:r>
            <a:endParaRPr sz="4600"/>
          </a:p>
        </p:txBody>
      </p:sp>
      <p:sp>
        <p:nvSpPr>
          <p:cNvPr id="315" name="Google Shape;315;g13be1bf4558_0_37"/>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16" name="Google Shape;316;g13be1bf4558_0_37"/>
          <p:cNvSpPr txBox="1"/>
          <p:nvPr>
            <p:ph type="title"/>
          </p:nvPr>
        </p:nvSpPr>
        <p:spPr>
          <a:xfrm>
            <a:off x="122875" y="1211000"/>
            <a:ext cx="4634100" cy="375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SzPct val="261181"/>
              <a:buNone/>
            </a:pPr>
            <a:r>
              <a:rPr lang="id-ID" sz="2042">
                <a:latin typeface="Montserrat"/>
                <a:ea typeface="Montserrat"/>
                <a:cs typeface="Montserrat"/>
                <a:sym typeface="Montserrat"/>
              </a:rPr>
              <a:t>3. Feature Encoding</a:t>
            </a:r>
            <a:endParaRPr sz="4600"/>
          </a:p>
        </p:txBody>
      </p:sp>
      <p:pic>
        <p:nvPicPr>
          <p:cNvPr id="317" name="Google Shape;317;g13be1bf4558_0_37"/>
          <p:cNvPicPr preferRelativeResize="0"/>
          <p:nvPr/>
        </p:nvPicPr>
        <p:blipFill rotWithShape="1">
          <a:blip r:embed="rId3">
            <a:alphaModFix/>
          </a:blip>
          <a:srcRect b="0" l="0" r="0" t="0"/>
          <a:stretch/>
        </p:blipFill>
        <p:spPr>
          <a:xfrm>
            <a:off x="472800" y="1586600"/>
            <a:ext cx="8563239" cy="2977180"/>
          </a:xfrm>
          <a:prstGeom prst="rect">
            <a:avLst/>
          </a:prstGeom>
          <a:noFill/>
          <a:ln>
            <a:noFill/>
          </a:ln>
        </p:spPr>
      </p:pic>
      <p:pic>
        <p:nvPicPr>
          <p:cNvPr id="318" name="Google Shape;318;g13be1bf4558_0_37"/>
          <p:cNvPicPr preferRelativeResize="0"/>
          <p:nvPr/>
        </p:nvPicPr>
        <p:blipFill rotWithShape="1">
          <a:blip r:embed="rId4">
            <a:alphaModFix/>
          </a:blip>
          <a:srcRect b="0" l="0" r="0" t="0"/>
          <a:stretch/>
        </p:blipFill>
        <p:spPr>
          <a:xfrm>
            <a:off x="472800" y="4586294"/>
            <a:ext cx="8563249" cy="17863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3be1bf4558_0_49"/>
          <p:cNvSpPr txBox="1"/>
          <p:nvPr>
            <p:ph type="title"/>
          </p:nvPr>
        </p:nvSpPr>
        <p:spPr>
          <a:xfrm>
            <a:off x="122875" y="613699"/>
            <a:ext cx="40704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400"/>
              <a:t>Data Cleansing</a:t>
            </a:r>
            <a:r>
              <a:rPr lang="id-ID" sz="3400">
                <a:solidFill>
                  <a:srgbClr val="12B48B"/>
                </a:solidFill>
              </a:rPr>
              <a:t>.</a:t>
            </a:r>
            <a:endParaRPr sz="4600"/>
          </a:p>
        </p:txBody>
      </p:sp>
      <p:sp>
        <p:nvSpPr>
          <p:cNvPr id="324" name="Google Shape;324;g13be1bf4558_0_49"/>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25" name="Google Shape;325;g13be1bf4558_0_49"/>
          <p:cNvSpPr txBox="1"/>
          <p:nvPr>
            <p:ph type="title"/>
          </p:nvPr>
        </p:nvSpPr>
        <p:spPr>
          <a:xfrm>
            <a:off x="122875" y="1211000"/>
            <a:ext cx="4634100" cy="375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SzPct val="261181"/>
              <a:buNone/>
            </a:pPr>
            <a:r>
              <a:rPr lang="id-ID" sz="2042">
                <a:latin typeface="Montserrat"/>
                <a:ea typeface="Montserrat"/>
                <a:cs typeface="Montserrat"/>
                <a:sym typeface="Montserrat"/>
              </a:rPr>
              <a:t>3. Feature Transformation</a:t>
            </a:r>
            <a:endParaRPr sz="4600"/>
          </a:p>
        </p:txBody>
      </p:sp>
      <p:pic>
        <p:nvPicPr>
          <p:cNvPr id="326" name="Google Shape;326;g13be1bf4558_0_49"/>
          <p:cNvPicPr preferRelativeResize="0"/>
          <p:nvPr/>
        </p:nvPicPr>
        <p:blipFill rotWithShape="1">
          <a:blip r:embed="rId3">
            <a:alphaModFix/>
          </a:blip>
          <a:srcRect b="0" l="0" r="17930" t="0"/>
          <a:stretch/>
        </p:blipFill>
        <p:spPr>
          <a:xfrm>
            <a:off x="531485" y="1970406"/>
            <a:ext cx="9248803" cy="1464316"/>
          </a:xfrm>
          <a:prstGeom prst="rect">
            <a:avLst/>
          </a:prstGeom>
          <a:noFill/>
          <a:ln>
            <a:noFill/>
          </a:ln>
        </p:spPr>
      </p:pic>
      <p:pic>
        <p:nvPicPr>
          <p:cNvPr id="327" name="Google Shape;327;g13be1bf4558_0_49"/>
          <p:cNvPicPr preferRelativeResize="0"/>
          <p:nvPr/>
        </p:nvPicPr>
        <p:blipFill rotWithShape="1">
          <a:blip r:embed="rId4">
            <a:alphaModFix/>
          </a:blip>
          <a:srcRect b="0" l="0" r="0" t="0"/>
          <a:stretch/>
        </p:blipFill>
        <p:spPr>
          <a:xfrm>
            <a:off x="503241" y="3874082"/>
            <a:ext cx="9305288" cy="2514768"/>
          </a:xfrm>
          <a:prstGeom prst="rect">
            <a:avLst/>
          </a:prstGeom>
          <a:noFill/>
          <a:ln>
            <a:noFill/>
          </a:ln>
        </p:spPr>
      </p:pic>
      <p:sp>
        <p:nvSpPr>
          <p:cNvPr id="328" name="Google Shape;328;g13be1bf4558_0_49"/>
          <p:cNvSpPr txBox="1"/>
          <p:nvPr/>
        </p:nvSpPr>
        <p:spPr>
          <a:xfrm>
            <a:off x="567789" y="1586600"/>
            <a:ext cx="95169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600"/>
              </a:spcAft>
              <a:buClr>
                <a:srgbClr val="000000"/>
              </a:buClr>
              <a:buSzPts val="1000"/>
              <a:buFont typeface="Arial"/>
              <a:buNone/>
            </a:pPr>
            <a:r>
              <a:rPr b="1" i="0" lang="id-ID" sz="1200" u="none" cap="none" strike="noStrike">
                <a:solidFill>
                  <a:srgbClr val="000000"/>
                </a:solidFill>
                <a:latin typeface="Helvetica Neue"/>
                <a:ea typeface="Helvetica Neue"/>
                <a:cs typeface="Helvetica Neue"/>
                <a:sym typeface="Helvetica Neue"/>
              </a:rPr>
              <a:t>Fit Transform pada data train</a:t>
            </a:r>
            <a:endParaRPr b="0" i="0" sz="1200" u="none" cap="none" strike="noStrike">
              <a:solidFill>
                <a:srgbClr val="000000"/>
              </a:solidFill>
              <a:latin typeface="Helvetica Neue"/>
              <a:ea typeface="Helvetica Neue"/>
              <a:cs typeface="Helvetica Neue"/>
              <a:sym typeface="Helvetica Neue"/>
            </a:endParaRPr>
          </a:p>
        </p:txBody>
      </p:sp>
      <p:sp>
        <p:nvSpPr>
          <p:cNvPr id="329" name="Google Shape;329;g13be1bf4558_0_49"/>
          <p:cNvSpPr txBox="1"/>
          <p:nvPr/>
        </p:nvSpPr>
        <p:spPr>
          <a:xfrm>
            <a:off x="503227" y="3504772"/>
            <a:ext cx="95169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600"/>
              </a:spcAft>
              <a:buClr>
                <a:srgbClr val="000000"/>
              </a:buClr>
              <a:buSzPts val="1000"/>
              <a:buFont typeface="Arial"/>
              <a:buNone/>
            </a:pPr>
            <a:r>
              <a:rPr b="1" i="0" lang="id-ID" sz="1200" u="none" cap="none" strike="noStrike">
                <a:solidFill>
                  <a:srgbClr val="000000"/>
                </a:solidFill>
                <a:latin typeface="Helvetica Neue"/>
                <a:ea typeface="Helvetica Neue"/>
                <a:cs typeface="Helvetica Neue"/>
                <a:sym typeface="Helvetica Neue"/>
              </a:rPr>
              <a:t>Transform pada data test</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3be1bf4558_0_64"/>
          <p:cNvSpPr txBox="1"/>
          <p:nvPr>
            <p:ph type="title"/>
          </p:nvPr>
        </p:nvSpPr>
        <p:spPr>
          <a:xfrm>
            <a:off x="132300" y="529024"/>
            <a:ext cx="40704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400"/>
              <a:t>Data Cleansing</a:t>
            </a:r>
            <a:r>
              <a:rPr lang="id-ID" sz="3400">
                <a:solidFill>
                  <a:srgbClr val="12B48B"/>
                </a:solidFill>
              </a:rPr>
              <a:t>.</a:t>
            </a:r>
            <a:endParaRPr sz="4600"/>
          </a:p>
        </p:txBody>
      </p:sp>
      <p:sp>
        <p:nvSpPr>
          <p:cNvPr id="335" name="Google Shape;335;g13be1bf4558_0_64"/>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36" name="Google Shape;336;g13be1bf4558_0_64"/>
          <p:cNvSpPr txBox="1"/>
          <p:nvPr>
            <p:ph type="title"/>
          </p:nvPr>
        </p:nvSpPr>
        <p:spPr>
          <a:xfrm>
            <a:off x="132300" y="1051075"/>
            <a:ext cx="4634100" cy="375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990"/>
              <a:buNone/>
            </a:pPr>
            <a:r>
              <a:rPr lang="id-ID" sz="1737">
                <a:latin typeface="Montserrat"/>
                <a:ea typeface="Montserrat"/>
                <a:cs typeface="Montserrat"/>
                <a:sym typeface="Montserrat"/>
              </a:rPr>
              <a:t>4. Handle Class Imbalance</a:t>
            </a:r>
            <a:endParaRPr sz="4040"/>
          </a:p>
        </p:txBody>
      </p:sp>
      <p:sp>
        <p:nvSpPr>
          <p:cNvPr id="337" name="Google Shape;337;g13be1bf4558_0_64"/>
          <p:cNvSpPr txBox="1"/>
          <p:nvPr/>
        </p:nvSpPr>
        <p:spPr>
          <a:xfrm>
            <a:off x="256676" y="1667075"/>
            <a:ext cx="69531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600"/>
              </a:spcAft>
              <a:buClr>
                <a:srgbClr val="000000"/>
              </a:buClr>
              <a:buSzPts val="1000"/>
              <a:buFont typeface="Arial"/>
              <a:buNone/>
            </a:pPr>
            <a:r>
              <a:rPr b="1" i="0" lang="id-ID" sz="1000" u="none" cap="none" strike="noStrike">
                <a:solidFill>
                  <a:srgbClr val="000000"/>
                </a:solidFill>
                <a:latin typeface="Arial"/>
                <a:ea typeface="Arial"/>
                <a:cs typeface="Arial"/>
                <a:sym typeface="Arial"/>
              </a:rPr>
              <a:t>Handle class imbalance using SMOTE oversampling</a:t>
            </a:r>
            <a:endParaRPr b="0" i="0" sz="1000" u="none" cap="none" strike="noStrike">
              <a:solidFill>
                <a:srgbClr val="000000"/>
              </a:solidFill>
              <a:latin typeface="Arial"/>
              <a:ea typeface="Arial"/>
              <a:cs typeface="Arial"/>
              <a:sym typeface="Arial"/>
            </a:endParaRPr>
          </a:p>
        </p:txBody>
      </p:sp>
      <p:pic>
        <p:nvPicPr>
          <p:cNvPr id="338" name="Google Shape;338;g13be1bf4558_0_64"/>
          <p:cNvPicPr preferRelativeResize="0"/>
          <p:nvPr/>
        </p:nvPicPr>
        <p:blipFill rotWithShape="1">
          <a:blip r:embed="rId3">
            <a:alphaModFix/>
          </a:blip>
          <a:srcRect b="36439" l="0" r="42873" t="0"/>
          <a:stretch/>
        </p:blipFill>
        <p:spPr>
          <a:xfrm>
            <a:off x="197275" y="2031920"/>
            <a:ext cx="7012383" cy="2716711"/>
          </a:xfrm>
          <a:prstGeom prst="rect">
            <a:avLst/>
          </a:prstGeom>
          <a:noFill/>
          <a:ln>
            <a:noFill/>
          </a:ln>
        </p:spPr>
      </p:pic>
      <p:pic>
        <p:nvPicPr>
          <p:cNvPr id="339" name="Google Shape;339;g13be1bf4558_0_64"/>
          <p:cNvPicPr preferRelativeResize="0"/>
          <p:nvPr/>
        </p:nvPicPr>
        <p:blipFill rotWithShape="1">
          <a:blip r:embed="rId3">
            <a:alphaModFix/>
          </a:blip>
          <a:srcRect b="0" l="0" r="42873" t="83768"/>
          <a:stretch/>
        </p:blipFill>
        <p:spPr>
          <a:xfrm>
            <a:off x="197275" y="5218576"/>
            <a:ext cx="7012383" cy="693774"/>
          </a:xfrm>
          <a:prstGeom prst="rect">
            <a:avLst/>
          </a:prstGeom>
          <a:noFill/>
          <a:ln>
            <a:noFill/>
          </a:ln>
        </p:spPr>
      </p:pic>
      <p:sp>
        <p:nvSpPr>
          <p:cNvPr id="340" name="Google Shape;340;g13be1bf4558_0_64"/>
          <p:cNvSpPr txBox="1"/>
          <p:nvPr/>
        </p:nvSpPr>
        <p:spPr>
          <a:xfrm>
            <a:off x="256676" y="4879875"/>
            <a:ext cx="6902400" cy="338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600"/>
              </a:spcAft>
              <a:buClr>
                <a:srgbClr val="000000"/>
              </a:buClr>
              <a:buSzPts val="1000"/>
              <a:buFont typeface="Arial"/>
              <a:buNone/>
            </a:pPr>
            <a:r>
              <a:rPr b="1" i="0" lang="id-ID" sz="1000" u="none" cap="none" strike="noStrike">
                <a:solidFill>
                  <a:srgbClr val="000000"/>
                </a:solidFill>
                <a:latin typeface="Arial"/>
                <a:ea typeface="Arial"/>
                <a:cs typeface="Arial"/>
                <a:sym typeface="Arial"/>
              </a:rPr>
              <a:t>Jumlah target setelah oversampling SMOTE</a:t>
            </a:r>
            <a:endParaRPr b="0" i="0" sz="1000" u="none" cap="none" strike="noStrike">
              <a:solidFill>
                <a:srgbClr val="000000"/>
              </a:solidFill>
              <a:latin typeface="Arial"/>
              <a:ea typeface="Arial"/>
              <a:cs typeface="Arial"/>
              <a:sym typeface="Arial"/>
            </a:endParaRPr>
          </a:p>
        </p:txBody>
      </p:sp>
      <p:sp>
        <p:nvSpPr>
          <p:cNvPr id="341" name="Google Shape;341;g13be1bf4558_0_64"/>
          <p:cNvSpPr txBox="1"/>
          <p:nvPr/>
        </p:nvSpPr>
        <p:spPr>
          <a:xfrm>
            <a:off x="7365400" y="2031925"/>
            <a:ext cx="4422000" cy="203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id-ID" sz="1400" u="none" cap="none" strike="noStrike">
                <a:solidFill>
                  <a:srgbClr val="000000"/>
                </a:solidFill>
                <a:latin typeface="Helvetica Neue"/>
                <a:ea typeface="Helvetica Neue"/>
                <a:cs typeface="Helvetica Neue"/>
                <a:sym typeface="Helvetica Neue"/>
              </a:rPr>
              <a:t>Pada hasil SMOTE di atas dapat dilihat bahwa data sebelum dan sesudah dilakukan SMOTE terlihat lebih seimbang.</a:t>
            </a:r>
            <a:endParaRPr b="0" i="0" sz="14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8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400" u="none" cap="none" strike="noStrike">
                <a:solidFill>
                  <a:srgbClr val="000000"/>
                </a:solidFill>
                <a:latin typeface="Helvetica Neue"/>
                <a:ea typeface="Helvetica Neue"/>
                <a:cs typeface="Helvetica Neue"/>
                <a:sym typeface="Helvetica Neue"/>
              </a:rPr>
              <a:t>Dataset yang digunakan dilakukan handling class imbalance untuk membuat sebuah skenario saat dilakukan modeling data pada stage selanjutnya. Skenario tersebut untuk mendapatkan pilihan model yang maksimal pada proses modeling data. </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3be1bf4558_0_76"/>
          <p:cNvSpPr txBox="1"/>
          <p:nvPr>
            <p:ph type="title"/>
          </p:nvPr>
        </p:nvSpPr>
        <p:spPr>
          <a:xfrm>
            <a:off x="132300" y="529025"/>
            <a:ext cx="51642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622"/>
              <a:t>Feature Engineering</a:t>
            </a:r>
            <a:r>
              <a:rPr lang="id-ID" sz="3622">
                <a:solidFill>
                  <a:srgbClr val="12B48B"/>
                </a:solidFill>
              </a:rPr>
              <a:t>.</a:t>
            </a:r>
            <a:endParaRPr sz="4822"/>
          </a:p>
        </p:txBody>
      </p:sp>
      <p:sp>
        <p:nvSpPr>
          <p:cNvPr id="347" name="Google Shape;347;g13be1bf4558_0_76"/>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48" name="Google Shape;348;g13be1bf4558_0_76"/>
          <p:cNvSpPr txBox="1"/>
          <p:nvPr>
            <p:ph type="title"/>
          </p:nvPr>
        </p:nvSpPr>
        <p:spPr>
          <a:xfrm>
            <a:off x="132300" y="1126325"/>
            <a:ext cx="4634100" cy="375600"/>
          </a:xfrm>
          <a:prstGeom prst="rect">
            <a:avLst/>
          </a:prstGeom>
          <a:noFill/>
          <a:ln>
            <a:noFill/>
          </a:ln>
        </p:spPr>
        <p:txBody>
          <a:bodyPr anchorCtr="0" anchor="b" bIns="45700" lIns="91425" spcFirstLastPara="1" rIns="91425" wrap="square" tIns="45700">
            <a:normAutofit/>
          </a:bodyPr>
          <a:lstStyle/>
          <a:p>
            <a:pPr indent="-338950" lvl="0" marL="457200" rtl="0" algn="l">
              <a:lnSpc>
                <a:spcPct val="100000"/>
              </a:lnSpc>
              <a:spcBef>
                <a:spcPts val="0"/>
              </a:spcBef>
              <a:spcAft>
                <a:spcPts val="0"/>
              </a:spcAft>
              <a:buSzPts val="1738"/>
              <a:buFont typeface="Montserrat"/>
              <a:buAutoNum type="arabicPeriod"/>
            </a:pPr>
            <a:r>
              <a:rPr lang="id-ID" sz="1737">
                <a:latin typeface="Montserrat"/>
                <a:ea typeface="Montserrat"/>
                <a:cs typeface="Montserrat"/>
                <a:sym typeface="Montserrat"/>
              </a:rPr>
              <a:t>Feature Selection</a:t>
            </a:r>
            <a:endParaRPr sz="4040"/>
          </a:p>
        </p:txBody>
      </p:sp>
      <p:sp>
        <p:nvSpPr>
          <p:cNvPr id="349" name="Google Shape;349;g13be1bf4558_0_76"/>
          <p:cNvSpPr txBox="1"/>
          <p:nvPr/>
        </p:nvSpPr>
        <p:spPr>
          <a:xfrm>
            <a:off x="250325" y="1721550"/>
            <a:ext cx="4839000" cy="3879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Terdapat fitur yang memiliki korelasi yang cukup besar terhadap target (y), yaitu:</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 duration (0.36)</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 poutcome_success (0.31)</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 housing</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 pdays</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 previous</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 contact cellular</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Terdapat pula fitur yang korelasinya rendah terhadap target {y} yaitu prefix job, bisa jadi feature job merupakan kolom yang kurang relevan nanti ketika membangun model.</a:t>
            </a:r>
            <a:endParaRPr b="0" i="0" sz="1600" u="none" cap="none" strike="noStrike">
              <a:solidFill>
                <a:srgbClr val="000000"/>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rPr b="0" i="0" lang="id-ID" sz="1600" u="none" cap="none" strike="noStrike">
                <a:solidFill>
                  <a:srgbClr val="000000"/>
                </a:solidFill>
                <a:latin typeface="Helvetica Neue"/>
                <a:ea typeface="Helvetica Neue"/>
                <a:cs typeface="Helvetica Neue"/>
                <a:sym typeface="Helvetica Neue"/>
              </a:rPr>
              <a:t>Juga didapati multi-colinearity 2 fitur selain target, dengan nilai korelasi 0.7, yaitu fitur pdays dan poutcome_failure.</a:t>
            </a:r>
            <a:endParaRPr b="0" i="0" sz="1600" u="none" cap="none" strike="noStrike">
              <a:solidFill>
                <a:srgbClr val="000000"/>
              </a:solidFill>
              <a:latin typeface="Helvetica Neue"/>
              <a:ea typeface="Helvetica Neue"/>
              <a:cs typeface="Helvetica Neue"/>
              <a:sym typeface="Helvetica Neue"/>
            </a:endParaRPr>
          </a:p>
        </p:txBody>
      </p:sp>
      <p:pic>
        <p:nvPicPr>
          <p:cNvPr id="350" name="Google Shape;350;g13be1bf4558_0_76"/>
          <p:cNvPicPr preferRelativeResize="0"/>
          <p:nvPr/>
        </p:nvPicPr>
        <p:blipFill rotWithShape="1">
          <a:blip r:embed="rId3">
            <a:alphaModFix/>
          </a:blip>
          <a:srcRect b="0" l="0" r="0" t="0"/>
          <a:stretch/>
        </p:blipFill>
        <p:spPr>
          <a:xfrm>
            <a:off x="5231100" y="585375"/>
            <a:ext cx="5816801" cy="6140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1"/>
          <p:cNvSpPr txBox="1"/>
          <p:nvPr>
            <p:ph type="title"/>
          </p:nvPr>
        </p:nvSpPr>
        <p:spPr>
          <a:xfrm>
            <a:off x="132300" y="529025"/>
            <a:ext cx="5164200" cy="5973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9385"/>
              <a:buFont typeface="Arial"/>
              <a:buNone/>
            </a:pPr>
            <a:r>
              <a:rPr lang="id-ID" sz="3622"/>
              <a:t>Feature Engineering</a:t>
            </a:r>
            <a:r>
              <a:rPr lang="id-ID" sz="3622">
                <a:solidFill>
                  <a:srgbClr val="12B48B"/>
                </a:solidFill>
              </a:rPr>
              <a:t>.</a:t>
            </a:r>
            <a:endParaRPr sz="4822"/>
          </a:p>
        </p:txBody>
      </p:sp>
      <p:sp>
        <p:nvSpPr>
          <p:cNvPr id="356" name="Google Shape;356;p11"/>
          <p:cNvSpPr txBox="1"/>
          <p:nvPr>
            <p:ph idx="12" type="sldNum"/>
          </p:nvPr>
        </p:nvSpPr>
        <p:spPr>
          <a:xfrm>
            <a:off x="11512593" y="6544821"/>
            <a:ext cx="638241"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57" name="Google Shape;357;p11"/>
          <p:cNvSpPr txBox="1"/>
          <p:nvPr>
            <p:ph type="title"/>
          </p:nvPr>
        </p:nvSpPr>
        <p:spPr>
          <a:xfrm>
            <a:off x="198150" y="1126325"/>
            <a:ext cx="4634100" cy="375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800"/>
              <a:buNone/>
            </a:pPr>
            <a:r>
              <a:rPr lang="id-ID" sz="1737">
                <a:latin typeface="Montserrat"/>
                <a:ea typeface="Montserrat"/>
                <a:cs typeface="Montserrat"/>
                <a:sym typeface="Montserrat"/>
              </a:rPr>
              <a:t>2. Feature Extraction</a:t>
            </a:r>
            <a:endParaRPr sz="4040"/>
          </a:p>
        </p:txBody>
      </p:sp>
      <p:pic>
        <p:nvPicPr>
          <p:cNvPr id="358" name="Google Shape;358;p11"/>
          <p:cNvPicPr preferRelativeResize="0"/>
          <p:nvPr/>
        </p:nvPicPr>
        <p:blipFill rotWithShape="1">
          <a:blip r:embed="rId3">
            <a:alphaModFix/>
          </a:blip>
          <a:srcRect b="0" l="0" r="0" t="0"/>
          <a:stretch/>
        </p:blipFill>
        <p:spPr>
          <a:xfrm>
            <a:off x="498300" y="1564150"/>
            <a:ext cx="5707348" cy="4980675"/>
          </a:xfrm>
          <a:prstGeom prst="rect">
            <a:avLst/>
          </a:prstGeom>
          <a:noFill/>
          <a:ln>
            <a:noFill/>
          </a:ln>
        </p:spPr>
      </p:pic>
      <p:pic>
        <p:nvPicPr>
          <p:cNvPr id="359" name="Google Shape;359;p11"/>
          <p:cNvPicPr preferRelativeResize="0"/>
          <p:nvPr/>
        </p:nvPicPr>
        <p:blipFill rotWithShape="1">
          <a:blip r:embed="rId4">
            <a:alphaModFix/>
          </a:blip>
          <a:srcRect b="0" l="0" r="0" t="0"/>
          <a:stretch/>
        </p:blipFill>
        <p:spPr>
          <a:xfrm>
            <a:off x="6353322" y="1646878"/>
            <a:ext cx="4455775" cy="3150200"/>
          </a:xfrm>
          <a:prstGeom prst="rect">
            <a:avLst/>
          </a:prstGeom>
          <a:noFill/>
          <a:ln>
            <a:noFill/>
          </a:ln>
        </p:spPr>
      </p:pic>
      <p:sp>
        <p:nvSpPr>
          <p:cNvPr id="360" name="Google Shape;360;p11"/>
          <p:cNvSpPr txBox="1"/>
          <p:nvPr/>
        </p:nvSpPr>
        <p:spPr>
          <a:xfrm>
            <a:off x="6512575" y="4908700"/>
            <a:ext cx="47010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id-ID" sz="1500" u="none" cap="none" strike="noStrike">
                <a:solidFill>
                  <a:srgbClr val="000000"/>
                </a:solidFill>
                <a:latin typeface="Helvetica Neue"/>
                <a:ea typeface="Helvetica Neue"/>
                <a:cs typeface="Helvetica Neue"/>
                <a:sym typeface="Helvetica Neue"/>
              </a:rPr>
              <a:t>Membagi nilai pada fitur duration menjadi 7 bagian berdasarkan durasi per 2 menit. Terlihat bahwa semakin tinggi durasi menelpon, maka akan semakin tinggi conversion rate-nya</a:t>
            </a:r>
            <a:endParaRPr b="0"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3be1bf4558_0_88"/>
          <p:cNvSpPr txBox="1"/>
          <p:nvPr>
            <p:ph type="title"/>
          </p:nvPr>
        </p:nvSpPr>
        <p:spPr>
          <a:xfrm>
            <a:off x="132300" y="529025"/>
            <a:ext cx="51642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622"/>
              <a:t>Feature Engineering</a:t>
            </a:r>
            <a:r>
              <a:rPr lang="id-ID" sz="3622">
                <a:solidFill>
                  <a:srgbClr val="12B48B"/>
                </a:solidFill>
              </a:rPr>
              <a:t>.</a:t>
            </a:r>
            <a:endParaRPr sz="4822"/>
          </a:p>
        </p:txBody>
      </p:sp>
      <p:sp>
        <p:nvSpPr>
          <p:cNvPr id="366" name="Google Shape;366;g13be1bf4558_0_88"/>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67" name="Google Shape;367;g13be1bf4558_0_88"/>
          <p:cNvSpPr txBox="1"/>
          <p:nvPr>
            <p:ph type="title"/>
          </p:nvPr>
        </p:nvSpPr>
        <p:spPr>
          <a:xfrm>
            <a:off x="198150" y="1126325"/>
            <a:ext cx="4634100" cy="375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800"/>
              <a:buNone/>
            </a:pPr>
            <a:r>
              <a:rPr lang="id-ID" sz="1737">
                <a:latin typeface="Montserrat"/>
                <a:ea typeface="Montserrat"/>
                <a:cs typeface="Montserrat"/>
                <a:sym typeface="Montserrat"/>
              </a:rPr>
              <a:t>2. Feature Extraction</a:t>
            </a:r>
            <a:endParaRPr sz="4040"/>
          </a:p>
        </p:txBody>
      </p:sp>
      <p:pic>
        <p:nvPicPr>
          <p:cNvPr id="368" name="Google Shape;368;g13be1bf4558_0_88"/>
          <p:cNvPicPr preferRelativeResize="0"/>
          <p:nvPr/>
        </p:nvPicPr>
        <p:blipFill rotWithShape="1">
          <a:blip r:embed="rId3">
            <a:alphaModFix/>
          </a:blip>
          <a:srcRect b="0" l="0" r="36506" t="0"/>
          <a:stretch/>
        </p:blipFill>
        <p:spPr>
          <a:xfrm>
            <a:off x="531900" y="1501925"/>
            <a:ext cx="5425688" cy="4986025"/>
          </a:xfrm>
          <a:prstGeom prst="rect">
            <a:avLst/>
          </a:prstGeom>
          <a:noFill/>
          <a:ln>
            <a:noFill/>
          </a:ln>
        </p:spPr>
      </p:pic>
      <p:pic>
        <p:nvPicPr>
          <p:cNvPr id="369" name="Google Shape;369;g13be1bf4558_0_88"/>
          <p:cNvPicPr preferRelativeResize="0"/>
          <p:nvPr/>
        </p:nvPicPr>
        <p:blipFill rotWithShape="1">
          <a:blip r:embed="rId4">
            <a:alphaModFix/>
          </a:blip>
          <a:srcRect b="0" l="0" r="0" t="0"/>
          <a:stretch/>
        </p:blipFill>
        <p:spPr>
          <a:xfrm>
            <a:off x="6515050" y="1501924"/>
            <a:ext cx="4280079" cy="2977938"/>
          </a:xfrm>
          <a:prstGeom prst="rect">
            <a:avLst/>
          </a:prstGeom>
          <a:noFill/>
          <a:ln>
            <a:noFill/>
          </a:ln>
        </p:spPr>
      </p:pic>
      <p:sp>
        <p:nvSpPr>
          <p:cNvPr id="370" name="Google Shape;370;g13be1bf4558_0_88"/>
          <p:cNvSpPr txBox="1"/>
          <p:nvPr/>
        </p:nvSpPr>
        <p:spPr>
          <a:xfrm>
            <a:off x="6506775" y="4693960"/>
            <a:ext cx="4932600" cy="1046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id-ID" sz="1400" u="none" cap="none" strike="noStrike">
                <a:solidFill>
                  <a:srgbClr val="000000"/>
                </a:solidFill>
                <a:latin typeface="Helvetica Neue"/>
                <a:ea typeface="Helvetica Neue"/>
                <a:cs typeface="Helvetica Neue"/>
                <a:sym typeface="Helvetica Neue"/>
              </a:rPr>
              <a:t>Membagi nilai pada fitur campaign menjadi 7 bagian berdasarkan jumlah campaign yang dilakukan. Dapat dilihat bahwa meningkatnya jumlah campaign akan berbanding terbalik dengan conversion ratenya.</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3be1bf4558_0_100"/>
          <p:cNvSpPr txBox="1"/>
          <p:nvPr>
            <p:ph type="title"/>
          </p:nvPr>
        </p:nvSpPr>
        <p:spPr>
          <a:xfrm>
            <a:off x="132300" y="529025"/>
            <a:ext cx="51642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622"/>
              <a:t>Feature Engineering</a:t>
            </a:r>
            <a:r>
              <a:rPr lang="id-ID" sz="3622">
                <a:solidFill>
                  <a:srgbClr val="12B48B"/>
                </a:solidFill>
              </a:rPr>
              <a:t>.</a:t>
            </a:r>
            <a:endParaRPr sz="4822"/>
          </a:p>
        </p:txBody>
      </p:sp>
      <p:sp>
        <p:nvSpPr>
          <p:cNvPr id="376" name="Google Shape;376;g13be1bf4558_0_100"/>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77" name="Google Shape;377;g13be1bf4558_0_100"/>
          <p:cNvSpPr txBox="1"/>
          <p:nvPr>
            <p:ph type="title"/>
          </p:nvPr>
        </p:nvSpPr>
        <p:spPr>
          <a:xfrm>
            <a:off x="198150" y="1126325"/>
            <a:ext cx="4634100" cy="375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800"/>
              <a:buNone/>
            </a:pPr>
            <a:r>
              <a:rPr lang="id-ID" sz="1737">
                <a:latin typeface="Montserrat"/>
                <a:ea typeface="Montserrat"/>
                <a:cs typeface="Montserrat"/>
                <a:sym typeface="Montserrat"/>
              </a:rPr>
              <a:t>2. Feature Extraction</a:t>
            </a:r>
            <a:endParaRPr sz="4040"/>
          </a:p>
        </p:txBody>
      </p:sp>
      <p:pic>
        <p:nvPicPr>
          <p:cNvPr id="378" name="Google Shape;378;g13be1bf4558_0_100"/>
          <p:cNvPicPr preferRelativeResize="0"/>
          <p:nvPr/>
        </p:nvPicPr>
        <p:blipFill rotWithShape="1">
          <a:blip r:embed="rId3">
            <a:alphaModFix/>
          </a:blip>
          <a:srcRect b="0" l="0" r="0" t="0"/>
          <a:stretch/>
        </p:blipFill>
        <p:spPr>
          <a:xfrm>
            <a:off x="970025" y="4347625"/>
            <a:ext cx="9374051" cy="1936525"/>
          </a:xfrm>
          <a:prstGeom prst="rect">
            <a:avLst/>
          </a:prstGeom>
          <a:noFill/>
          <a:ln>
            <a:noFill/>
          </a:ln>
        </p:spPr>
      </p:pic>
      <p:pic>
        <p:nvPicPr>
          <p:cNvPr id="379" name="Google Shape;379;g13be1bf4558_0_100"/>
          <p:cNvPicPr preferRelativeResize="0"/>
          <p:nvPr/>
        </p:nvPicPr>
        <p:blipFill rotWithShape="1">
          <a:blip r:embed="rId4">
            <a:alphaModFix/>
          </a:blip>
          <a:srcRect b="0" l="0" r="0" t="0"/>
          <a:stretch/>
        </p:blipFill>
        <p:spPr>
          <a:xfrm>
            <a:off x="509054" y="1573200"/>
            <a:ext cx="4270875" cy="2925122"/>
          </a:xfrm>
          <a:prstGeom prst="rect">
            <a:avLst/>
          </a:prstGeom>
          <a:noFill/>
          <a:ln>
            <a:noFill/>
          </a:ln>
        </p:spPr>
      </p:pic>
      <p:sp>
        <p:nvSpPr>
          <p:cNvPr id="380" name="Google Shape;380;g13be1bf4558_0_100"/>
          <p:cNvSpPr txBox="1"/>
          <p:nvPr/>
        </p:nvSpPr>
        <p:spPr>
          <a:xfrm>
            <a:off x="4996275" y="3219275"/>
            <a:ext cx="6348900" cy="877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id-ID" sz="1500" u="none" cap="none" strike="noStrike">
                <a:solidFill>
                  <a:srgbClr val="000000"/>
                </a:solidFill>
                <a:latin typeface="Helvetica Neue"/>
                <a:ea typeface="Helvetica Neue"/>
                <a:cs typeface="Helvetica Neue"/>
                <a:sym typeface="Helvetica Neue"/>
              </a:rPr>
              <a:t>Membagi nilai pada fitur campaign menjadi 3 bagian per 4 bulan datau per caturwulan. Dapat dilihat bahwa nilai pada caturwulan 1 dan 3 lebih besar daripada nilai caturwulan ke 2</a:t>
            </a:r>
            <a:endParaRPr b="0"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type="title"/>
          </p:nvPr>
        </p:nvSpPr>
        <p:spPr>
          <a:xfrm>
            <a:off x="234950" y="2251233"/>
            <a:ext cx="3025775" cy="911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id-ID"/>
              <a:t>OUTLINE</a:t>
            </a:r>
            <a:endParaRPr/>
          </a:p>
        </p:txBody>
      </p:sp>
      <p:sp>
        <p:nvSpPr>
          <p:cNvPr id="154" name="Google Shape;154;p2"/>
          <p:cNvSpPr txBox="1"/>
          <p:nvPr>
            <p:ph idx="1" type="body"/>
          </p:nvPr>
        </p:nvSpPr>
        <p:spPr>
          <a:xfrm>
            <a:off x="4335197" y="1742775"/>
            <a:ext cx="3284803" cy="36709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id-ID" sz="2000"/>
              <a:t>Problem Statement</a:t>
            </a:r>
            <a:endParaRPr/>
          </a:p>
        </p:txBody>
      </p:sp>
      <p:sp>
        <p:nvSpPr>
          <p:cNvPr id="155" name="Google Shape;155;p2"/>
          <p:cNvSpPr txBox="1"/>
          <p:nvPr/>
        </p:nvSpPr>
        <p:spPr>
          <a:xfrm>
            <a:off x="4335197" y="2612579"/>
            <a:ext cx="3284803" cy="36709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i="0" lang="id-ID" sz="2000" u="none" cap="none" strike="noStrike">
                <a:solidFill>
                  <a:schemeClr val="dk1"/>
                </a:solidFill>
                <a:latin typeface="Helvetica Neue"/>
                <a:ea typeface="Helvetica Neue"/>
                <a:cs typeface="Helvetica Neue"/>
                <a:sym typeface="Helvetica Neue"/>
              </a:rPr>
              <a:t>EDA &amp; Business Insight</a:t>
            </a:r>
            <a:endParaRPr b="0" i="0" sz="1400" u="none" cap="none" strike="noStrike">
              <a:solidFill>
                <a:srgbClr val="000000"/>
              </a:solidFill>
              <a:latin typeface="Arial"/>
              <a:ea typeface="Arial"/>
              <a:cs typeface="Arial"/>
              <a:sym typeface="Arial"/>
            </a:endParaRPr>
          </a:p>
        </p:txBody>
      </p:sp>
      <p:sp>
        <p:nvSpPr>
          <p:cNvPr id="156" name="Google Shape;156;p2"/>
          <p:cNvSpPr txBox="1"/>
          <p:nvPr/>
        </p:nvSpPr>
        <p:spPr>
          <a:xfrm>
            <a:off x="4335197" y="3381242"/>
            <a:ext cx="3284803" cy="36709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i="0" lang="id-ID" sz="2000" u="none" cap="none" strike="noStrike">
                <a:solidFill>
                  <a:schemeClr val="dk1"/>
                </a:solidFill>
                <a:latin typeface="Helvetica Neue"/>
                <a:ea typeface="Helvetica Neue"/>
                <a:cs typeface="Helvetica Neue"/>
                <a:sym typeface="Helvetica Neue"/>
              </a:rPr>
              <a:t>Pre-Processing</a:t>
            </a:r>
            <a:endParaRPr b="0" i="0" sz="1400" u="none" cap="none" strike="noStrike">
              <a:solidFill>
                <a:srgbClr val="000000"/>
              </a:solidFill>
              <a:latin typeface="Arial"/>
              <a:ea typeface="Arial"/>
              <a:cs typeface="Arial"/>
              <a:sym typeface="Arial"/>
            </a:endParaRPr>
          </a:p>
        </p:txBody>
      </p:sp>
      <p:sp>
        <p:nvSpPr>
          <p:cNvPr id="157" name="Google Shape;157;p2"/>
          <p:cNvSpPr txBox="1"/>
          <p:nvPr/>
        </p:nvSpPr>
        <p:spPr>
          <a:xfrm>
            <a:off x="8786547" y="2216466"/>
            <a:ext cx="2516453" cy="36709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i="0" lang="id-ID" sz="2000" u="none" cap="none" strike="noStrike">
                <a:solidFill>
                  <a:schemeClr val="dk1"/>
                </a:solidFill>
                <a:latin typeface="Helvetica Neue"/>
                <a:ea typeface="Helvetica Neue"/>
                <a:cs typeface="Helvetica Neue"/>
                <a:sym typeface="Helvetica Neue"/>
              </a:rPr>
              <a:t>Modeling</a:t>
            </a:r>
            <a:endParaRPr b="0" i="0" sz="1400" u="none" cap="none" strike="noStrike">
              <a:solidFill>
                <a:srgbClr val="000000"/>
              </a:solidFill>
              <a:latin typeface="Arial"/>
              <a:ea typeface="Arial"/>
              <a:cs typeface="Arial"/>
              <a:sym typeface="Arial"/>
            </a:endParaRPr>
          </a:p>
        </p:txBody>
      </p:sp>
      <p:sp>
        <p:nvSpPr>
          <p:cNvPr id="158" name="Google Shape;158;p2"/>
          <p:cNvSpPr txBox="1"/>
          <p:nvPr/>
        </p:nvSpPr>
        <p:spPr>
          <a:xfrm>
            <a:off x="8786547" y="3026850"/>
            <a:ext cx="2516453" cy="36709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i="0" lang="id-ID" sz="2000" u="none" cap="none" strike="noStrike">
                <a:solidFill>
                  <a:schemeClr val="dk1"/>
                </a:solidFill>
                <a:latin typeface="Helvetica Neue"/>
                <a:ea typeface="Helvetica Neue"/>
                <a:cs typeface="Helvetica Neue"/>
                <a:sym typeface="Helvetica Neue"/>
              </a:rPr>
              <a:t>Recommendation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3be1bf4558_0_112"/>
          <p:cNvSpPr txBox="1"/>
          <p:nvPr>
            <p:ph type="title"/>
          </p:nvPr>
        </p:nvSpPr>
        <p:spPr>
          <a:xfrm>
            <a:off x="132300" y="529025"/>
            <a:ext cx="5164200" cy="59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622"/>
              <a:t>Feature Engineering</a:t>
            </a:r>
            <a:r>
              <a:rPr lang="id-ID" sz="3622">
                <a:solidFill>
                  <a:srgbClr val="12B48B"/>
                </a:solidFill>
              </a:rPr>
              <a:t>.</a:t>
            </a:r>
            <a:endParaRPr sz="4822"/>
          </a:p>
        </p:txBody>
      </p:sp>
      <p:sp>
        <p:nvSpPr>
          <p:cNvPr id="386" name="Google Shape;386;g13be1bf4558_0_112"/>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387" name="Google Shape;387;g13be1bf4558_0_112"/>
          <p:cNvSpPr txBox="1"/>
          <p:nvPr>
            <p:ph type="title"/>
          </p:nvPr>
        </p:nvSpPr>
        <p:spPr>
          <a:xfrm>
            <a:off x="198150" y="1126325"/>
            <a:ext cx="4634100" cy="375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4800"/>
              <a:buNone/>
            </a:pPr>
            <a:r>
              <a:rPr lang="id-ID" sz="1737">
                <a:latin typeface="Montserrat"/>
                <a:ea typeface="Montserrat"/>
                <a:cs typeface="Montserrat"/>
                <a:sym typeface="Montserrat"/>
              </a:rPr>
              <a:t>2. Feature Extraction</a:t>
            </a:r>
            <a:endParaRPr sz="4040"/>
          </a:p>
        </p:txBody>
      </p:sp>
      <p:pic>
        <p:nvPicPr>
          <p:cNvPr id="388" name="Google Shape;388;g13be1bf4558_0_112"/>
          <p:cNvPicPr preferRelativeResize="0"/>
          <p:nvPr/>
        </p:nvPicPr>
        <p:blipFill rotWithShape="1">
          <a:blip r:embed="rId3">
            <a:alphaModFix/>
          </a:blip>
          <a:srcRect b="0" l="0" r="0" t="0"/>
          <a:stretch/>
        </p:blipFill>
        <p:spPr>
          <a:xfrm>
            <a:off x="589550" y="1501925"/>
            <a:ext cx="5249935" cy="4850675"/>
          </a:xfrm>
          <a:prstGeom prst="rect">
            <a:avLst/>
          </a:prstGeom>
          <a:noFill/>
          <a:ln>
            <a:noFill/>
          </a:ln>
        </p:spPr>
      </p:pic>
      <p:pic>
        <p:nvPicPr>
          <p:cNvPr id="389" name="Google Shape;389;g13be1bf4558_0_112"/>
          <p:cNvPicPr preferRelativeResize="0"/>
          <p:nvPr/>
        </p:nvPicPr>
        <p:blipFill rotWithShape="1">
          <a:blip r:embed="rId4">
            <a:alphaModFix/>
          </a:blip>
          <a:srcRect b="0" l="0" r="0" t="0"/>
          <a:stretch/>
        </p:blipFill>
        <p:spPr>
          <a:xfrm>
            <a:off x="6184175" y="1501925"/>
            <a:ext cx="4933282" cy="3646900"/>
          </a:xfrm>
          <a:prstGeom prst="rect">
            <a:avLst/>
          </a:prstGeom>
          <a:noFill/>
          <a:ln>
            <a:noFill/>
          </a:ln>
        </p:spPr>
      </p:pic>
      <p:sp>
        <p:nvSpPr>
          <p:cNvPr id="390" name="Google Shape;390;g13be1bf4558_0_112"/>
          <p:cNvSpPr txBox="1"/>
          <p:nvPr/>
        </p:nvSpPr>
        <p:spPr>
          <a:xfrm>
            <a:off x="6287675" y="5148825"/>
            <a:ext cx="50670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id-ID" sz="1400" u="none" cap="none" strike="noStrike">
                <a:solidFill>
                  <a:srgbClr val="000000"/>
                </a:solidFill>
                <a:latin typeface="Helvetica Neue"/>
                <a:ea typeface="Helvetica Neue"/>
                <a:cs typeface="Helvetica Neue"/>
                <a:sym typeface="Helvetica Neue"/>
              </a:rPr>
              <a:t>Membagi nilai pada fitur balance menjadi 5 bagian berdasarkan nilai balance mulai dari nilai minus dan dibagi per 25000 euro. Dapat dilihat bahwa nasabah dengan nilai balance lebih dari 75000 euro memiliki tingkat conversion rate yang tinggi.</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fdae7c725f_2_19"/>
          <p:cNvSpPr txBox="1"/>
          <p:nvPr>
            <p:ph type="title"/>
          </p:nvPr>
        </p:nvSpPr>
        <p:spPr>
          <a:xfrm>
            <a:off x="239050" y="561250"/>
            <a:ext cx="2783100" cy="645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622"/>
              <a:t>Modeling.</a:t>
            </a:r>
            <a:endParaRPr sz="4822"/>
          </a:p>
        </p:txBody>
      </p:sp>
      <p:sp>
        <p:nvSpPr>
          <p:cNvPr id="396" name="Google Shape;396;gfdae7c725f_2_19"/>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
        <p:nvSpPr>
          <p:cNvPr id="397" name="Google Shape;397;gfdae7c725f_2_19"/>
          <p:cNvSpPr txBox="1"/>
          <p:nvPr/>
        </p:nvSpPr>
        <p:spPr>
          <a:xfrm>
            <a:off x="1430625" y="4272350"/>
            <a:ext cx="9470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000"/>
              <a:buFont typeface="Arial"/>
              <a:buNone/>
            </a:pPr>
            <a:r>
              <a:rPr lang="id-ID" sz="1500">
                <a:solidFill>
                  <a:schemeClr val="dk1"/>
                </a:solidFill>
              </a:rPr>
              <a:t>Berdasarkan ketiga model tersebut, performa machine learning belum maksimal, sehingga masih perlu dilakukan permodelan dengan menggunakan XBGoost dengan metode yang sama menggunakan SMOTE dengan threshold 0,43.</a:t>
            </a:r>
            <a:endParaRPr i="0" sz="1500" u="none" cap="none" strike="noStrike">
              <a:solidFill>
                <a:srgbClr val="000000"/>
              </a:solidFill>
            </a:endParaRPr>
          </a:p>
        </p:txBody>
      </p:sp>
      <p:sp>
        <p:nvSpPr>
          <p:cNvPr id="398" name="Google Shape;398;gfdae7c725f_2_19"/>
          <p:cNvSpPr txBox="1"/>
          <p:nvPr>
            <p:ph type="title"/>
          </p:nvPr>
        </p:nvSpPr>
        <p:spPr>
          <a:xfrm>
            <a:off x="7617350" y="3513300"/>
            <a:ext cx="2410800" cy="414900"/>
          </a:xfrm>
          <a:prstGeom prst="rect">
            <a:avLst/>
          </a:prstGeom>
          <a:noFill/>
          <a:ln cap="flat" cmpd="sng" w="9525">
            <a:solidFill>
              <a:srgbClr val="FFBB01"/>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4320"/>
              <a:buNone/>
            </a:pPr>
            <a:r>
              <a:rPr lang="id-ID" sz="1100">
                <a:latin typeface="Montserrat"/>
                <a:ea typeface="Montserrat"/>
                <a:cs typeface="Montserrat"/>
                <a:sym typeface="Montserrat"/>
              </a:rPr>
              <a:t>RandomForestClassifier dengan Smote</a:t>
            </a:r>
            <a:endParaRPr sz="1100"/>
          </a:p>
        </p:txBody>
      </p:sp>
      <p:pic>
        <p:nvPicPr>
          <p:cNvPr id="399" name="Google Shape;399;gfdae7c725f_2_19"/>
          <p:cNvPicPr preferRelativeResize="0"/>
          <p:nvPr/>
        </p:nvPicPr>
        <p:blipFill>
          <a:blip r:embed="rId3">
            <a:alphaModFix/>
          </a:blip>
          <a:stretch>
            <a:fillRect/>
          </a:stretch>
        </p:blipFill>
        <p:spPr>
          <a:xfrm>
            <a:off x="1999400" y="1837425"/>
            <a:ext cx="2487994" cy="1627560"/>
          </a:xfrm>
          <a:prstGeom prst="rect">
            <a:avLst/>
          </a:prstGeom>
          <a:noFill/>
          <a:ln>
            <a:noFill/>
          </a:ln>
        </p:spPr>
      </p:pic>
      <p:sp>
        <p:nvSpPr>
          <p:cNvPr id="400" name="Google Shape;400;gfdae7c725f_2_19"/>
          <p:cNvSpPr txBox="1"/>
          <p:nvPr>
            <p:ph type="title"/>
          </p:nvPr>
        </p:nvSpPr>
        <p:spPr>
          <a:xfrm>
            <a:off x="2008575" y="3464975"/>
            <a:ext cx="2487900" cy="463200"/>
          </a:xfrm>
          <a:prstGeom prst="rect">
            <a:avLst/>
          </a:prstGeom>
          <a:noFill/>
          <a:ln cap="flat" cmpd="sng" w="9525">
            <a:solidFill>
              <a:srgbClr val="FFBB01"/>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4320"/>
              <a:buNone/>
            </a:pPr>
            <a:r>
              <a:rPr lang="id-ID" sz="1100">
                <a:latin typeface="Montserrat"/>
                <a:ea typeface="Montserrat"/>
                <a:cs typeface="Montserrat"/>
                <a:sym typeface="Montserrat"/>
              </a:rPr>
              <a:t>Logistic Regression dengan Smote</a:t>
            </a:r>
            <a:endParaRPr sz="1100"/>
          </a:p>
        </p:txBody>
      </p:sp>
      <p:pic>
        <p:nvPicPr>
          <p:cNvPr id="401" name="Google Shape;401;gfdae7c725f_2_19"/>
          <p:cNvPicPr preferRelativeResize="0"/>
          <p:nvPr/>
        </p:nvPicPr>
        <p:blipFill>
          <a:blip r:embed="rId4">
            <a:alphaModFix/>
          </a:blip>
          <a:stretch>
            <a:fillRect/>
          </a:stretch>
        </p:blipFill>
        <p:spPr>
          <a:xfrm>
            <a:off x="4845464" y="1837425"/>
            <a:ext cx="2410827" cy="1627560"/>
          </a:xfrm>
          <a:prstGeom prst="rect">
            <a:avLst/>
          </a:prstGeom>
          <a:noFill/>
          <a:ln>
            <a:noFill/>
          </a:ln>
        </p:spPr>
      </p:pic>
      <p:sp>
        <p:nvSpPr>
          <p:cNvPr id="402" name="Google Shape;402;gfdae7c725f_2_19"/>
          <p:cNvSpPr txBox="1"/>
          <p:nvPr>
            <p:ph type="title"/>
          </p:nvPr>
        </p:nvSpPr>
        <p:spPr>
          <a:xfrm>
            <a:off x="4836475" y="3464975"/>
            <a:ext cx="2405100" cy="463200"/>
          </a:xfrm>
          <a:prstGeom prst="rect">
            <a:avLst/>
          </a:prstGeom>
          <a:noFill/>
          <a:ln cap="flat" cmpd="sng" w="9525">
            <a:solidFill>
              <a:srgbClr val="FFBB01"/>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4320"/>
              <a:buNone/>
            </a:pPr>
            <a:r>
              <a:rPr lang="id-ID" sz="1100">
                <a:latin typeface="Montserrat"/>
                <a:ea typeface="Montserrat"/>
                <a:cs typeface="Montserrat"/>
                <a:sym typeface="Montserrat"/>
              </a:rPr>
              <a:t>DecisionTreeClassifier </a:t>
            </a:r>
            <a:r>
              <a:rPr lang="id-ID" sz="1100">
                <a:latin typeface="Montserrat"/>
                <a:ea typeface="Montserrat"/>
                <a:cs typeface="Montserrat"/>
                <a:sym typeface="Montserrat"/>
              </a:rPr>
              <a:t>dengan Smote</a:t>
            </a:r>
            <a:endParaRPr sz="1100"/>
          </a:p>
        </p:txBody>
      </p:sp>
      <p:pic>
        <p:nvPicPr>
          <p:cNvPr id="403" name="Google Shape;403;gfdae7c725f_2_19"/>
          <p:cNvPicPr preferRelativeResize="0"/>
          <p:nvPr/>
        </p:nvPicPr>
        <p:blipFill>
          <a:blip r:embed="rId5">
            <a:alphaModFix/>
          </a:blip>
          <a:stretch>
            <a:fillRect/>
          </a:stretch>
        </p:blipFill>
        <p:spPr>
          <a:xfrm>
            <a:off x="7614362" y="1837425"/>
            <a:ext cx="2405060" cy="16275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fdae7c725f_0_0"/>
          <p:cNvSpPr txBox="1"/>
          <p:nvPr>
            <p:ph type="title"/>
          </p:nvPr>
        </p:nvSpPr>
        <p:spPr>
          <a:xfrm>
            <a:off x="239050" y="561250"/>
            <a:ext cx="2783100" cy="645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d-ID" sz="3622"/>
              <a:t>Modeling.</a:t>
            </a:r>
            <a:endParaRPr sz="4822"/>
          </a:p>
        </p:txBody>
      </p:sp>
      <p:sp>
        <p:nvSpPr>
          <p:cNvPr id="409" name="Google Shape;409;gfdae7c725f_0_0"/>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id-ID"/>
              <a:t>‹#›</a:t>
            </a:fld>
            <a:endParaRPr/>
          </a:p>
        </p:txBody>
      </p:sp>
      <p:sp>
        <p:nvSpPr>
          <p:cNvPr id="410" name="Google Shape;410;gfdae7c725f_0_0"/>
          <p:cNvSpPr txBox="1"/>
          <p:nvPr/>
        </p:nvSpPr>
        <p:spPr>
          <a:xfrm>
            <a:off x="239050" y="4665750"/>
            <a:ext cx="68574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000"/>
              <a:buFont typeface="Arial"/>
              <a:buNone/>
            </a:pPr>
            <a:r>
              <a:rPr b="1" lang="id-ID">
                <a:solidFill>
                  <a:schemeClr val="dk1"/>
                </a:solidFill>
              </a:rPr>
              <a:t>XGBClassifier</a:t>
            </a:r>
            <a:r>
              <a:rPr lang="id-ID">
                <a:solidFill>
                  <a:schemeClr val="dk1"/>
                </a:solidFill>
              </a:rPr>
              <a:t> menggunakan SMOTE yang dilakukan hyperparameter tuning dengan parameter (random_state=42, eval_metric='logloss') dan mengatur threshold menjadi 0.43 dapat meningkatkan performa model sehingga kinerja model dapat lebih maksimal. Untuk itu, model tersebut menjadi model yang memiliki performa paling maksimal. </a:t>
            </a:r>
            <a:endParaRPr b="0" i="0" u="none" cap="none" strike="noStrike">
              <a:solidFill>
                <a:srgbClr val="000000"/>
              </a:solidFill>
              <a:latin typeface="Helvetica Neue"/>
              <a:ea typeface="Helvetica Neue"/>
              <a:cs typeface="Helvetica Neue"/>
              <a:sym typeface="Helvetica Neue"/>
            </a:endParaRPr>
          </a:p>
        </p:txBody>
      </p:sp>
      <p:sp>
        <p:nvSpPr>
          <p:cNvPr id="411" name="Google Shape;411;gfdae7c725f_0_0"/>
          <p:cNvSpPr txBox="1"/>
          <p:nvPr>
            <p:ph type="title"/>
          </p:nvPr>
        </p:nvSpPr>
        <p:spPr>
          <a:xfrm>
            <a:off x="239050" y="1227650"/>
            <a:ext cx="3534300" cy="2925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SzPct val="276338"/>
              <a:buNone/>
            </a:pPr>
            <a:r>
              <a:rPr lang="id-ID" sz="1737">
                <a:latin typeface="Montserrat"/>
                <a:ea typeface="Montserrat"/>
                <a:cs typeface="Montserrat"/>
                <a:sym typeface="Montserrat"/>
              </a:rPr>
              <a:t>XGBoost Classifier Using Smote</a:t>
            </a:r>
            <a:endParaRPr sz="4040"/>
          </a:p>
        </p:txBody>
      </p:sp>
      <p:pic>
        <p:nvPicPr>
          <p:cNvPr id="412" name="Google Shape;412;gfdae7c725f_0_0"/>
          <p:cNvPicPr preferRelativeResize="0"/>
          <p:nvPr/>
        </p:nvPicPr>
        <p:blipFill>
          <a:blip r:embed="rId3">
            <a:alphaModFix/>
          </a:blip>
          <a:stretch>
            <a:fillRect/>
          </a:stretch>
        </p:blipFill>
        <p:spPr>
          <a:xfrm>
            <a:off x="3788725" y="2271600"/>
            <a:ext cx="3251896" cy="2163275"/>
          </a:xfrm>
          <a:prstGeom prst="rect">
            <a:avLst/>
          </a:prstGeom>
          <a:noFill/>
          <a:ln>
            <a:noFill/>
          </a:ln>
        </p:spPr>
      </p:pic>
      <p:pic>
        <p:nvPicPr>
          <p:cNvPr id="413" name="Google Shape;413;gfdae7c725f_0_0"/>
          <p:cNvPicPr preferRelativeResize="0"/>
          <p:nvPr/>
        </p:nvPicPr>
        <p:blipFill>
          <a:blip r:embed="rId4">
            <a:alphaModFix/>
          </a:blip>
          <a:stretch>
            <a:fillRect/>
          </a:stretch>
        </p:blipFill>
        <p:spPr>
          <a:xfrm>
            <a:off x="239050" y="2271600"/>
            <a:ext cx="3322175" cy="2163275"/>
          </a:xfrm>
          <a:prstGeom prst="rect">
            <a:avLst/>
          </a:prstGeom>
          <a:noFill/>
          <a:ln>
            <a:noFill/>
          </a:ln>
        </p:spPr>
      </p:pic>
      <p:sp>
        <p:nvSpPr>
          <p:cNvPr id="414" name="Google Shape;414;gfdae7c725f_0_0"/>
          <p:cNvSpPr txBox="1"/>
          <p:nvPr>
            <p:ph type="title"/>
          </p:nvPr>
        </p:nvSpPr>
        <p:spPr>
          <a:xfrm>
            <a:off x="614200" y="1925450"/>
            <a:ext cx="2700300" cy="292500"/>
          </a:xfrm>
          <a:prstGeom prst="rect">
            <a:avLst/>
          </a:prstGeom>
          <a:noFill/>
          <a:ln cap="flat" cmpd="sng" w="9525">
            <a:solidFill>
              <a:srgbClr val="12B48B"/>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4320"/>
              <a:buNone/>
            </a:pPr>
            <a:r>
              <a:rPr lang="id-ID" sz="1100">
                <a:latin typeface="Montserrat"/>
                <a:ea typeface="Montserrat"/>
                <a:cs typeface="Montserrat"/>
                <a:sym typeface="Montserrat"/>
              </a:rPr>
              <a:t>Sebelum hyperparameter tuning</a:t>
            </a:r>
            <a:endParaRPr sz="1100"/>
          </a:p>
        </p:txBody>
      </p:sp>
      <p:sp>
        <p:nvSpPr>
          <p:cNvPr id="415" name="Google Shape;415;gfdae7c725f_0_0"/>
          <p:cNvSpPr txBox="1"/>
          <p:nvPr>
            <p:ph type="title"/>
          </p:nvPr>
        </p:nvSpPr>
        <p:spPr>
          <a:xfrm>
            <a:off x="4064525" y="1925450"/>
            <a:ext cx="2700300" cy="292500"/>
          </a:xfrm>
          <a:prstGeom prst="rect">
            <a:avLst/>
          </a:prstGeom>
          <a:noFill/>
          <a:ln cap="flat" cmpd="sng" w="9525">
            <a:solidFill>
              <a:srgbClr val="FFBB01"/>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4320"/>
              <a:buNone/>
            </a:pPr>
            <a:r>
              <a:rPr lang="id-ID" sz="1100">
                <a:latin typeface="Montserrat"/>
                <a:ea typeface="Montserrat"/>
                <a:cs typeface="Montserrat"/>
                <a:sym typeface="Montserrat"/>
              </a:rPr>
              <a:t>Setelah hyperparameter tuning</a:t>
            </a:r>
            <a:endParaRPr sz="1100"/>
          </a:p>
        </p:txBody>
      </p:sp>
      <p:pic>
        <p:nvPicPr>
          <p:cNvPr id="416" name="Google Shape;416;gfdae7c725f_0_0"/>
          <p:cNvPicPr preferRelativeResize="0"/>
          <p:nvPr/>
        </p:nvPicPr>
        <p:blipFill>
          <a:blip r:embed="rId5">
            <a:alphaModFix/>
          </a:blip>
          <a:stretch>
            <a:fillRect/>
          </a:stretch>
        </p:blipFill>
        <p:spPr>
          <a:xfrm>
            <a:off x="7268125" y="2271600"/>
            <a:ext cx="4457700" cy="3400425"/>
          </a:xfrm>
          <a:prstGeom prst="rect">
            <a:avLst/>
          </a:prstGeom>
          <a:noFill/>
          <a:ln>
            <a:noFill/>
          </a:ln>
        </p:spPr>
      </p:pic>
      <p:sp>
        <p:nvSpPr>
          <p:cNvPr id="417" name="Google Shape;417;gfdae7c725f_0_0"/>
          <p:cNvSpPr txBox="1"/>
          <p:nvPr>
            <p:ph type="title"/>
          </p:nvPr>
        </p:nvSpPr>
        <p:spPr>
          <a:xfrm>
            <a:off x="7546475" y="5752350"/>
            <a:ext cx="3586800" cy="408300"/>
          </a:xfrm>
          <a:prstGeom prst="rect">
            <a:avLst/>
          </a:prstGeom>
          <a:noFill/>
          <a:ln cap="flat" cmpd="sng" w="9525">
            <a:solidFill>
              <a:srgbClr val="FFBB01"/>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4320"/>
              <a:buNone/>
            </a:pPr>
            <a:r>
              <a:rPr lang="id-ID" sz="1100">
                <a:latin typeface="Montserrat"/>
                <a:ea typeface="Montserrat"/>
                <a:cs typeface="Montserrat"/>
                <a:sym typeface="Montserrat"/>
              </a:rPr>
              <a:t>Confusion matrix model XGBoost dengan Smote hasil </a:t>
            </a:r>
            <a:r>
              <a:rPr lang="id-ID" sz="1100">
                <a:latin typeface="Montserrat"/>
                <a:ea typeface="Montserrat"/>
                <a:cs typeface="Montserrat"/>
                <a:sym typeface="Montserrat"/>
              </a:rPr>
              <a:t>hyperparameter tuning</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fdae7c725f_2_2"/>
          <p:cNvSpPr txBox="1"/>
          <p:nvPr>
            <p:ph type="title"/>
          </p:nvPr>
        </p:nvSpPr>
        <p:spPr>
          <a:xfrm>
            <a:off x="239050" y="561250"/>
            <a:ext cx="4204800" cy="645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9392"/>
              <a:buFont typeface="Arial"/>
              <a:buNone/>
            </a:pPr>
            <a:r>
              <a:rPr lang="id-ID" sz="3622"/>
              <a:t>Feature Importance</a:t>
            </a:r>
            <a:r>
              <a:rPr lang="id-ID" sz="3622"/>
              <a:t>.</a:t>
            </a:r>
            <a:endParaRPr sz="4822"/>
          </a:p>
        </p:txBody>
      </p:sp>
      <p:sp>
        <p:nvSpPr>
          <p:cNvPr id="423" name="Google Shape;423;gfdae7c725f_2_2"/>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
        <p:nvSpPr>
          <p:cNvPr id="424" name="Google Shape;424;gfdae7c725f_2_2"/>
          <p:cNvSpPr txBox="1"/>
          <p:nvPr/>
        </p:nvSpPr>
        <p:spPr>
          <a:xfrm>
            <a:off x="1291050" y="4892950"/>
            <a:ext cx="96099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lang="id-ID">
                <a:latin typeface="Helvetica Neue"/>
                <a:ea typeface="Helvetica Neue"/>
                <a:cs typeface="Helvetica Neue"/>
                <a:sym typeface="Helvetica Neue"/>
              </a:rPr>
              <a:t>Berdasarkan visualisasi dengan menggunakan variabel importance dalex, fitur yang berperan penting dalam model XGBoost </a:t>
            </a:r>
            <a:r>
              <a:rPr b="1" lang="id-ID">
                <a:latin typeface="Helvetica Neue"/>
                <a:ea typeface="Helvetica Neue"/>
                <a:cs typeface="Helvetica Neue"/>
                <a:sym typeface="Helvetica Neue"/>
              </a:rPr>
              <a:t>“duration”</a:t>
            </a:r>
            <a:r>
              <a:rPr lang="id-ID">
                <a:latin typeface="Helvetica Neue"/>
                <a:ea typeface="Helvetica Neue"/>
                <a:cs typeface="Helvetica Neue"/>
                <a:sym typeface="Helvetica Neue"/>
              </a:rPr>
              <a:t> dengan nilai tertinggi, yaitu </a:t>
            </a:r>
            <a:r>
              <a:rPr b="1" lang="id-ID">
                <a:latin typeface="Helvetica Neue"/>
                <a:ea typeface="Helvetica Neue"/>
                <a:cs typeface="Helvetica Neue"/>
                <a:sym typeface="Helvetica Neue"/>
              </a:rPr>
              <a:t>+0.152</a:t>
            </a:r>
            <a:r>
              <a:rPr lang="id-ID">
                <a:latin typeface="Helvetica Neue"/>
                <a:ea typeface="Helvetica Neue"/>
                <a:cs typeface="Helvetica Neue"/>
                <a:sym typeface="Helvetica Neue"/>
              </a:rPr>
              <a:t> dan diikuti dengan month dan campaign. Untuk fitur lainnya hanya mendapatkan nilai </a:t>
            </a:r>
            <a:r>
              <a:rPr b="1" lang="id-ID">
                <a:latin typeface="Helvetica Neue"/>
                <a:ea typeface="Helvetica Neue"/>
                <a:cs typeface="Helvetica Neue"/>
                <a:sym typeface="Helvetica Neue"/>
              </a:rPr>
              <a:t>kurang dari 0.02</a:t>
            </a:r>
            <a:endParaRPr b="1" i="0" sz="1400" u="none" cap="none" strike="noStrike">
              <a:solidFill>
                <a:srgbClr val="000000"/>
              </a:solidFill>
              <a:latin typeface="Helvetica Neue"/>
              <a:ea typeface="Helvetica Neue"/>
              <a:cs typeface="Helvetica Neue"/>
              <a:sym typeface="Helvetica Neue"/>
            </a:endParaRPr>
          </a:p>
        </p:txBody>
      </p:sp>
      <p:pic>
        <p:nvPicPr>
          <p:cNvPr id="425" name="Google Shape;425;gfdae7c725f_2_2"/>
          <p:cNvPicPr preferRelativeResize="0"/>
          <p:nvPr/>
        </p:nvPicPr>
        <p:blipFill>
          <a:blip r:embed="rId3">
            <a:alphaModFix/>
          </a:blip>
          <a:stretch>
            <a:fillRect/>
          </a:stretch>
        </p:blipFill>
        <p:spPr>
          <a:xfrm>
            <a:off x="1963202" y="1504277"/>
            <a:ext cx="8265575" cy="327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fdae7c725f_2_9"/>
          <p:cNvSpPr txBox="1"/>
          <p:nvPr>
            <p:ph type="title"/>
          </p:nvPr>
        </p:nvSpPr>
        <p:spPr>
          <a:xfrm>
            <a:off x="1535550" y="1517975"/>
            <a:ext cx="4204800" cy="645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99392"/>
              <a:buFont typeface="Arial"/>
              <a:buNone/>
            </a:pPr>
            <a:r>
              <a:rPr lang="id-ID" sz="3622"/>
              <a:t>Business Insight</a:t>
            </a:r>
            <a:r>
              <a:rPr lang="id-ID" sz="3622">
                <a:solidFill>
                  <a:srgbClr val="12B48B"/>
                </a:solidFill>
              </a:rPr>
              <a:t>.</a:t>
            </a:r>
            <a:endParaRPr sz="4822">
              <a:solidFill>
                <a:srgbClr val="12B48B"/>
              </a:solidFill>
            </a:endParaRPr>
          </a:p>
        </p:txBody>
      </p:sp>
      <p:sp>
        <p:nvSpPr>
          <p:cNvPr id="431" name="Google Shape;431;gfdae7c725f_2_9"/>
          <p:cNvSpPr txBox="1"/>
          <p:nvPr>
            <p:ph idx="12" type="sldNum"/>
          </p:nvPr>
        </p:nvSpPr>
        <p:spPr>
          <a:xfrm>
            <a:off x="11512593" y="6544821"/>
            <a:ext cx="638100" cy="292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d-ID"/>
              <a:t>‹#›</a:t>
            </a:fld>
            <a:endParaRPr/>
          </a:p>
        </p:txBody>
      </p:sp>
      <p:sp>
        <p:nvSpPr>
          <p:cNvPr id="432" name="Google Shape;432;gfdae7c725f_2_9"/>
          <p:cNvSpPr txBox="1"/>
          <p:nvPr/>
        </p:nvSpPr>
        <p:spPr>
          <a:xfrm>
            <a:off x="1490850" y="2718250"/>
            <a:ext cx="8202300" cy="2878200"/>
          </a:xfrm>
          <a:prstGeom prst="rect">
            <a:avLst/>
          </a:prstGeom>
          <a:noFill/>
          <a:ln>
            <a:noFill/>
          </a:ln>
        </p:spPr>
        <p:txBody>
          <a:bodyPr anchorCtr="0" anchor="t" bIns="91425" lIns="91425" spcFirstLastPara="1" rIns="91425" wrap="square" tIns="91425">
            <a:spAutoFit/>
          </a:bodyPr>
          <a:lstStyle/>
          <a:p>
            <a:pPr indent="-323850" lvl="0" marL="457200" rtl="0" algn="just">
              <a:lnSpc>
                <a:spcPct val="100000"/>
              </a:lnSpc>
              <a:spcBef>
                <a:spcPts val="1000"/>
              </a:spcBef>
              <a:spcAft>
                <a:spcPts val="0"/>
              </a:spcAft>
              <a:buSzPts val="1500"/>
              <a:buFont typeface="Helvetica Neue"/>
              <a:buChar char="●"/>
            </a:pPr>
            <a:r>
              <a:rPr lang="id-ID" sz="1500">
                <a:solidFill>
                  <a:schemeClr val="dk1"/>
                </a:solidFill>
                <a:latin typeface="Helvetica Neue"/>
                <a:ea typeface="Helvetica Neue"/>
                <a:cs typeface="Helvetica Neue"/>
                <a:sym typeface="Helvetica Neue"/>
              </a:rPr>
              <a:t>Durasi yang efektif untuk melakukan campaign pada kelompok umur 18-25 adalah 4-6 menit, sedangkan untuk kelompok umur diatas 25 durasi efektifnya 10-12 menit.</a:t>
            </a:r>
            <a:endParaRPr sz="1500">
              <a:latin typeface="Helvetica Neue"/>
              <a:ea typeface="Helvetica Neue"/>
              <a:cs typeface="Helvetica Neue"/>
              <a:sym typeface="Helvetica Neue"/>
            </a:endParaRPr>
          </a:p>
          <a:p>
            <a:pPr indent="-323850" lvl="0" marL="457200" marR="0" rtl="0" algn="just">
              <a:lnSpc>
                <a:spcPct val="100000"/>
              </a:lnSpc>
              <a:spcBef>
                <a:spcPts val="1000"/>
              </a:spcBef>
              <a:spcAft>
                <a:spcPts val="0"/>
              </a:spcAft>
              <a:buSzPts val="1500"/>
              <a:buFont typeface="Helvetica Neue"/>
              <a:buChar char="●"/>
            </a:pPr>
            <a:r>
              <a:rPr lang="id-ID" sz="1500">
                <a:latin typeface="Helvetica Neue"/>
                <a:ea typeface="Helvetica Neue"/>
                <a:cs typeface="Helvetica Neue"/>
                <a:sym typeface="Helvetica Neue"/>
              </a:rPr>
              <a:t>Mengurangi jumlah campaign terhadap kategori balance yang minus karena memiliki tingkat conversion rate yang sangat rendah yaitu hanya 5%</a:t>
            </a:r>
            <a:endParaRPr sz="1500">
              <a:latin typeface="Helvetica Neue"/>
              <a:ea typeface="Helvetica Neue"/>
              <a:cs typeface="Helvetica Neue"/>
              <a:sym typeface="Helvetica Neue"/>
            </a:endParaRPr>
          </a:p>
          <a:p>
            <a:pPr indent="-323850" lvl="0" marL="457200" marR="0" rtl="0" algn="just">
              <a:lnSpc>
                <a:spcPct val="100000"/>
              </a:lnSpc>
              <a:spcBef>
                <a:spcPts val="1000"/>
              </a:spcBef>
              <a:spcAft>
                <a:spcPts val="0"/>
              </a:spcAft>
              <a:buSzPts val="1500"/>
              <a:buFont typeface="Helvetica Neue"/>
              <a:buChar char="●"/>
            </a:pPr>
            <a:r>
              <a:rPr lang="id-ID" sz="1500">
                <a:latin typeface="Helvetica Neue"/>
                <a:ea typeface="Helvetica Neue"/>
                <a:cs typeface="Helvetica Neue"/>
                <a:sym typeface="Helvetica Neue"/>
              </a:rPr>
              <a:t>Lebih fokus meningkatkan kualitas tiap campaign daripada kuantitas campaign, karena terdapat kecenderungan pola menurun ketika jumlah campaign naik.</a:t>
            </a:r>
            <a:endParaRPr sz="1500">
              <a:latin typeface="Helvetica Neue"/>
              <a:ea typeface="Helvetica Neue"/>
              <a:cs typeface="Helvetica Neue"/>
              <a:sym typeface="Helvetica Neue"/>
            </a:endParaRPr>
          </a:p>
          <a:p>
            <a:pPr indent="-323850" lvl="0" marL="457200" rtl="0" algn="just">
              <a:lnSpc>
                <a:spcPct val="100000"/>
              </a:lnSpc>
              <a:spcBef>
                <a:spcPts val="1000"/>
              </a:spcBef>
              <a:spcAft>
                <a:spcPts val="0"/>
              </a:spcAft>
              <a:buClr>
                <a:schemeClr val="dk1"/>
              </a:buClr>
              <a:buSzPts val="1500"/>
              <a:buFont typeface="Helvetica Neue"/>
              <a:buChar char="●"/>
            </a:pPr>
            <a:r>
              <a:rPr lang="id-ID" sz="1500">
                <a:solidFill>
                  <a:schemeClr val="dk1"/>
                </a:solidFill>
                <a:latin typeface="Helvetica Neue"/>
                <a:ea typeface="Helvetica Neue"/>
                <a:cs typeface="Helvetica Neue"/>
                <a:sym typeface="Helvetica Neue"/>
              </a:rPr>
              <a:t>Tim bisnis dapat memfokuskan campaign dengan melakukan penambahan jumlah campaign terhadap kelompok umur 18 dimana mereka memiliki conversion rate hampir 60%, juga memfokuskan campaign terhadap kelompok umur 19-22, 23-25, dan 59+ dimana memiliki conversion rate 20 30%</a:t>
            </a:r>
            <a:endParaRPr sz="1500">
              <a:latin typeface="Helvetica Neue"/>
              <a:ea typeface="Helvetica Neue"/>
              <a:cs typeface="Helvetica Neue"/>
              <a:sym typeface="Helvetica Neue"/>
            </a:endParaRPr>
          </a:p>
        </p:txBody>
      </p:sp>
      <p:sp>
        <p:nvSpPr>
          <p:cNvPr id="433" name="Google Shape;433;gfdae7c725f_2_9"/>
          <p:cNvSpPr txBox="1"/>
          <p:nvPr>
            <p:ph type="title"/>
          </p:nvPr>
        </p:nvSpPr>
        <p:spPr>
          <a:xfrm>
            <a:off x="1589200" y="2163875"/>
            <a:ext cx="8202300" cy="482700"/>
          </a:xfrm>
          <a:prstGeom prst="rect">
            <a:avLst/>
          </a:prstGeom>
          <a:noFill/>
          <a:ln>
            <a:noFill/>
          </a:ln>
        </p:spPr>
        <p:txBody>
          <a:bodyPr anchorCtr="0" anchor="b" bIns="45700" lIns="91425" spcFirstLastPara="1" rIns="91425" wrap="square" tIns="45700">
            <a:normAutofit/>
          </a:bodyPr>
          <a:lstStyle/>
          <a:p>
            <a:pPr indent="0" lvl="0" marL="0" rtl="0" algn="just">
              <a:lnSpc>
                <a:spcPct val="90000"/>
              </a:lnSpc>
              <a:spcBef>
                <a:spcPts val="0"/>
              </a:spcBef>
              <a:spcAft>
                <a:spcPts val="0"/>
              </a:spcAft>
              <a:buClr>
                <a:schemeClr val="dk1"/>
              </a:buClr>
              <a:buSzPts val="3600"/>
              <a:buFont typeface="Arial"/>
              <a:buNone/>
            </a:pPr>
            <a:r>
              <a:rPr lang="id-ID" sz="1400"/>
              <a:t>Berdasarkan hasil EDA dan knowledge dari Machine Learning berikut beberapa Business Insight yang dapat dilakukan oleh tim bisnis:</a:t>
            </a:r>
            <a:endParaRPr sz="1400">
              <a:solidFill>
                <a:srgbClr val="12B48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p:nvPr/>
        </p:nvSpPr>
        <p:spPr>
          <a:xfrm>
            <a:off x="301625" y="3641691"/>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p3"/>
          <p:cNvSpPr/>
          <p:nvPr/>
        </p:nvSpPr>
        <p:spPr>
          <a:xfrm>
            <a:off x="301625" y="4038752"/>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3"/>
          <p:cNvSpPr/>
          <p:nvPr/>
        </p:nvSpPr>
        <p:spPr>
          <a:xfrm>
            <a:off x="301625" y="2177257"/>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p3"/>
          <p:cNvSpPr/>
          <p:nvPr/>
        </p:nvSpPr>
        <p:spPr>
          <a:xfrm>
            <a:off x="301625" y="1320800"/>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3"/>
          <p:cNvSpPr txBox="1"/>
          <p:nvPr>
            <p:ph type="title"/>
          </p:nvPr>
        </p:nvSpPr>
        <p:spPr>
          <a:xfrm>
            <a:off x="301625" y="711201"/>
            <a:ext cx="1997075" cy="6095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Arial"/>
              <a:buNone/>
            </a:pPr>
            <a:r>
              <a:rPr lang="id-ID" sz="3000"/>
              <a:t>Problem</a:t>
            </a:r>
            <a:r>
              <a:rPr lang="id-ID" sz="3000">
                <a:solidFill>
                  <a:srgbClr val="12B48B"/>
                </a:solidFill>
              </a:rPr>
              <a:t>.</a:t>
            </a:r>
            <a:endParaRPr sz="3000">
              <a:solidFill>
                <a:srgbClr val="12B48B"/>
              </a:solidFill>
            </a:endParaRPr>
          </a:p>
        </p:txBody>
      </p:sp>
      <p:sp>
        <p:nvSpPr>
          <p:cNvPr id="168" name="Google Shape;168;p3"/>
          <p:cNvSpPr txBox="1"/>
          <p:nvPr>
            <p:ph idx="1" type="body"/>
          </p:nvPr>
        </p:nvSpPr>
        <p:spPr>
          <a:xfrm>
            <a:off x="301625" y="1320800"/>
            <a:ext cx="10709275" cy="1500187"/>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dk1"/>
              </a:buClr>
              <a:buSzPts val="1800"/>
              <a:buFont typeface="Calibri"/>
              <a:buAutoNum type="arabicPeriod"/>
            </a:pPr>
            <a:r>
              <a:rPr b="1" lang="id-ID"/>
              <a:t>Investasi yang besar </a:t>
            </a:r>
            <a:r>
              <a:rPr lang="id-ID"/>
              <a:t>bagi bank untuk menawarkan deposito berjangka ke nasabah melalui telepon karena dapat menghabiskan sekitar </a:t>
            </a:r>
            <a:r>
              <a:rPr b="1" lang="id-ID"/>
              <a:t>€ 200.000 </a:t>
            </a:r>
            <a:r>
              <a:rPr lang="id-ID"/>
              <a:t>dengan </a:t>
            </a:r>
            <a:r>
              <a:rPr b="1" lang="id-ID"/>
              <a:t>hanya 12% </a:t>
            </a:r>
            <a:r>
              <a:rPr lang="id-ID"/>
              <a:t>pelanggan</a:t>
            </a:r>
            <a:r>
              <a:rPr b="1" lang="id-ID"/>
              <a:t> </a:t>
            </a:r>
            <a:r>
              <a:rPr lang="id-ID"/>
              <a:t>yang membuka akun deposito berjangka</a:t>
            </a:r>
            <a:endParaRPr/>
          </a:p>
          <a:p>
            <a:pPr indent="-342900" lvl="0" marL="342900" rtl="0" algn="just">
              <a:lnSpc>
                <a:spcPct val="90000"/>
              </a:lnSpc>
              <a:spcBef>
                <a:spcPts val="1000"/>
              </a:spcBef>
              <a:spcAft>
                <a:spcPts val="0"/>
              </a:spcAft>
              <a:buClr>
                <a:schemeClr val="dk1"/>
              </a:buClr>
              <a:buSzPts val="1800"/>
              <a:buFont typeface="Calibri"/>
              <a:buAutoNum type="arabicPeriod"/>
            </a:pPr>
            <a:r>
              <a:rPr lang="id-ID"/>
              <a:t>Perlu dilakukan identifikasi </a:t>
            </a:r>
            <a:r>
              <a:rPr b="1" lang="id-ID"/>
              <a:t>nasabah yang berpotensi </a:t>
            </a:r>
            <a:r>
              <a:rPr lang="id-ID"/>
              <a:t>menerima untuk membuka akun deposito berjangka</a:t>
            </a:r>
            <a:endParaRPr/>
          </a:p>
        </p:txBody>
      </p:sp>
      <p:sp>
        <p:nvSpPr>
          <p:cNvPr id="169" name="Google Shape;169;p3"/>
          <p:cNvSpPr txBox="1"/>
          <p:nvPr>
            <p:ph idx="12" type="sldNum"/>
          </p:nvPr>
        </p:nvSpPr>
        <p:spPr>
          <a:xfrm>
            <a:off x="11336978" y="6492875"/>
            <a:ext cx="734746"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170" name="Google Shape;170;p3"/>
          <p:cNvSpPr txBox="1"/>
          <p:nvPr/>
        </p:nvSpPr>
        <p:spPr>
          <a:xfrm>
            <a:off x="301625" y="3032092"/>
            <a:ext cx="1997075" cy="60959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000"/>
              <a:buFont typeface="Arial"/>
              <a:buNone/>
            </a:pPr>
            <a:r>
              <a:rPr b="1" i="0" lang="id-ID" sz="3000" u="none" cap="none" strike="noStrike">
                <a:solidFill>
                  <a:schemeClr val="dk1"/>
                </a:solidFill>
                <a:latin typeface="Arial"/>
                <a:ea typeface="Arial"/>
                <a:cs typeface="Arial"/>
                <a:sym typeface="Arial"/>
              </a:rPr>
              <a:t>Goals</a:t>
            </a:r>
            <a:r>
              <a:rPr b="1" i="0" lang="id-ID" sz="3000" u="none" cap="none" strike="noStrike">
                <a:solidFill>
                  <a:srgbClr val="12B48B"/>
                </a:solidFill>
                <a:latin typeface="Arial"/>
                <a:ea typeface="Arial"/>
                <a:cs typeface="Arial"/>
                <a:sym typeface="Arial"/>
              </a:rPr>
              <a:t>.</a:t>
            </a:r>
            <a:endParaRPr b="1" i="0" sz="3000" u="none" cap="none" strike="noStrike">
              <a:solidFill>
                <a:srgbClr val="12B48B"/>
              </a:solidFill>
              <a:latin typeface="Arial"/>
              <a:ea typeface="Arial"/>
              <a:cs typeface="Arial"/>
              <a:sym typeface="Arial"/>
            </a:endParaRPr>
          </a:p>
        </p:txBody>
      </p:sp>
      <p:sp>
        <p:nvSpPr>
          <p:cNvPr id="171" name="Google Shape;171;p3"/>
          <p:cNvSpPr txBox="1"/>
          <p:nvPr/>
        </p:nvSpPr>
        <p:spPr>
          <a:xfrm>
            <a:off x="301625" y="3641692"/>
            <a:ext cx="10709275" cy="794122"/>
          </a:xfrm>
          <a:prstGeom prst="rect">
            <a:avLst/>
          </a:prstGeom>
          <a:noFill/>
          <a:ln>
            <a:noFill/>
          </a:ln>
        </p:spPr>
        <p:txBody>
          <a:bodyPr anchorCtr="0" anchor="t" bIns="45700" lIns="91425" spcFirstLastPara="1" rIns="91425" wrap="square" tIns="45700">
            <a:normAutofit/>
          </a:bodyPr>
          <a:lstStyle/>
          <a:p>
            <a:pPr indent="-342900" lvl="0" marL="342900" marR="0" rtl="0" algn="just">
              <a:lnSpc>
                <a:spcPct val="90000"/>
              </a:lnSpc>
              <a:spcBef>
                <a:spcPts val="0"/>
              </a:spcBef>
              <a:spcAft>
                <a:spcPts val="0"/>
              </a:spcAft>
              <a:buClr>
                <a:schemeClr val="dk1"/>
              </a:buClr>
              <a:buSzPts val="1800"/>
              <a:buFont typeface="Calibri"/>
              <a:buAutoNum type="arabicPeriod"/>
            </a:pPr>
            <a:r>
              <a:rPr b="1" i="0" lang="id-ID" sz="1800" u="none" cap="none" strike="noStrike">
                <a:solidFill>
                  <a:schemeClr val="dk1"/>
                </a:solidFill>
                <a:latin typeface="Helvetica Neue"/>
                <a:ea typeface="Helvetica Neue"/>
                <a:cs typeface="Helvetica Neue"/>
                <a:sym typeface="Helvetica Neue"/>
              </a:rPr>
              <a:t>Menurunkan </a:t>
            </a:r>
            <a:r>
              <a:rPr b="1" i="1" lang="id-ID" sz="1800" u="none" cap="none" strike="noStrike">
                <a:solidFill>
                  <a:schemeClr val="dk1"/>
                </a:solidFill>
                <a:latin typeface="Helvetica Neue"/>
                <a:ea typeface="Helvetica Neue"/>
                <a:cs typeface="Helvetica Neue"/>
                <a:sym typeface="Helvetica Neue"/>
              </a:rPr>
              <a:t>campaign cost </a:t>
            </a:r>
            <a:r>
              <a:rPr b="0" i="0" lang="id-ID" sz="1800" u="none" cap="none" strike="noStrike">
                <a:solidFill>
                  <a:schemeClr val="dk1"/>
                </a:solidFill>
                <a:latin typeface="Helvetica Neue"/>
                <a:ea typeface="Helvetica Neue"/>
                <a:cs typeface="Helvetica Neue"/>
                <a:sym typeface="Helvetica Neue"/>
              </a:rPr>
              <a:t>yang dikeluarkan sebanyak € 20.000</a:t>
            </a:r>
            <a:endParaRPr b="0" i="0" sz="1400" u="none" cap="none" strike="noStrike">
              <a:solidFill>
                <a:srgbClr val="000000"/>
              </a:solidFill>
              <a:latin typeface="Arial"/>
              <a:ea typeface="Arial"/>
              <a:cs typeface="Arial"/>
              <a:sym typeface="Arial"/>
            </a:endParaRPr>
          </a:p>
          <a:p>
            <a:pPr indent="-342900" lvl="0" marL="342900" marR="0" rtl="0" algn="just">
              <a:lnSpc>
                <a:spcPct val="90000"/>
              </a:lnSpc>
              <a:spcBef>
                <a:spcPts val="1000"/>
              </a:spcBef>
              <a:spcAft>
                <a:spcPts val="0"/>
              </a:spcAft>
              <a:buClr>
                <a:srgbClr val="000000"/>
              </a:buClr>
              <a:buSzPts val="1800"/>
              <a:buFont typeface="Calibri"/>
              <a:buAutoNum type="arabicPeriod"/>
            </a:pPr>
            <a:r>
              <a:rPr b="1" i="0" lang="id-ID" sz="1800" u="none" cap="none" strike="noStrike">
                <a:solidFill>
                  <a:srgbClr val="000000"/>
                </a:solidFill>
                <a:latin typeface="Arial"/>
                <a:ea typeface="Arial"/>
                <a:cs typeface="Arial"/>
                <a:sym typeface="Arial"/>
              </a:rPr>
              <a:t>Meningkatkan </a:t>
            </a:r>
            <a:r>
              <a:rPr b="0" i="0" lang="id-ID" sz="1800" u="none" cap="none" strike="noStrike">
                <a:solidFill>
                  <a:srgbClr val="000000"/>
                </a:solidFill>
                <a:latin typeface="Arial"/>
                <a:ea typeface="Arial"/>
                <a:cs typeface="Arial"/>
                <a:sym typeface="Arial"/>
              </a:rPr>
              <a:t>conversion rate sebanyak 10%</a:t>
            </a:r>
            <a:endParaRPr b="0" i="0" sz="1800" u="none" cap="none" strike="noStrike">
              <a:solidFill>
                <a:schemeClr val="dk1"/>
              </a:solidFill>
              <a:latin typeface="Helvetica Neue"/>
              <a:ea typeface="Helvetica Neue"/>
              <a:cs typeface="Helvetica Neue"/>
              <a:sym typeface="Helvetica Neue"/>
            </a:endParaRPr>
          </a:p>
        </p:txBody>
      </p:sp>
      <p:sp>
        <p:nvSpPr>
          <p:cNvPr id="172" name="Google Shape;172;p3"/>
          <p:cNvSpPr txBox="1"/>
          <p:nvPr/>
        </p:nvSpPr>
        <p:spPr>
          <a:xfrm>
            <a:off x="301625" y="4783071"/>
            <a:ext cx="3346247" cy="609599"/>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b="1" i="0" lang="id-ID" sz="3000" u="none" cap="none" strike="noStrike">
                <a:solidFill>
                  <a:schemeClr val="dk1"/>
                </a:solidFill>
                <a:latin typeface="Arial"/>
                <a:ea typeface="Arial"/>
                <a:cs typeface="Arial"/>
                <a:sym typeface="Arial"/>
              </a:rPr>
              <a:t>Business Metrics</a:t>
            </a:r>
            <a:r>
              <a:rPr b="1" i="0" lang="id-ID" sz="3000" u="none" cap="none" strike="noStrike">
                <a:solidFill>
                  <a:srgbClr val="12B48B"/>
                </a:solidFill>
                <a:latin typeface="Arial"/>
                <a:ea typeface="Arial"/>
                <a:cs typeface="Arial"/>
                <a:sym typeface="Arial"/>
              </a:rPr>
              <a:t>.</a:t>
            </a:r>
            <a:endParaRPr b="1" i="0" sz="3000" u="none" cap="none" strike="noStrike">
              <a:solidFill>
                <a:srgbClr val="12B48B"/>
              </a:solidFill>
              <a:latin typeface="Arial"/>
              <a:ea typeface="Arial"/>
              <a:cs typeface="Arial"/>
              <a:sym typeface="Arial"/>
            </a:endParaRPr>
          </a:p>
        </p:txBody>
      </p:sp>
      <p:sp>
        <p:nvSpPr>
          <p:cNvPr id="173" name="Google Shape;173;p3"/>
          <p:cNvSpPr txBox="1"/>
          <p:nvPr/>
        </p:nvSpPr>
        <p:spPr>
          <a:xfrm>
            <a:off x="995227" y="5543401"/>
            <a:ext cx="2606945" cy="406097"/>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2400"/>
              <a:buFont typeface="Arial"/>
              <a:buNone/>
            </a:pPr>
            <a:r>
              <a:rPr b="1" i="1" lang="id-ID" sz="2400" u="none" cap="none" strike="noStrike">
                <a:solidFill>
                  <a:schemeClr val="dk1"/>
                </a:solidFill>
                <a:latin typeface="Helvetica Neue"/>
                <a:ea typeface="Helvetica Neue"/>
                <a:cs typeface="Helvetica Neue"/>
                <a:sym typeface="Helvetica Neue"/>
              </a:rPr>
              <a:t>Campaign Cost</a:t>
            </a:r>
            <a:endParaRPr b="0" i="1" sz="2400" u="none" cap="none" strike="noStrike">
              <a:solidFill>
                <a:schemeClr val="dk1"/>
              </a:solidFill>
              <a:latin typeface="Helvetica Neue"/>
              <a:ea typeface="Helvetica Neue"/>
              <a:cs typeface="Helvetica Neue"/>
              <a:sym typeface="Helvetica Neue"/>
            </a:endParaRPr>
          </a:p>
        </p:txBody>
      </p:sp>
      <p:sp>
        <p:nvSpPr>
          <p:cNvPr id="174" name="Google Shape;174;p3"/>
          <p:cNvSpPr/>
          <p:nvPr/>
        </p:nvSpPr>
        <p:spPr>
          <a:xfrm>
            <a:off x="301625" y="5425436"/>
            <a:ext cx="642026" cy="642026"/>
          </a:xfrm>
          <a:prstGeom prst="ellipse">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p3"/>
          <p:cNvSpPr/>
          <p:nvPr/>
        </p:nvSpPr>
        <p:spPr>
          <a:xfrm>
            <a:off x="5335249" y="5425436"/>
            <a:ext cx="642026" cy="642026"/>
          </a:xfrm>
          <a:prstGeom prst="ellipse">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p3"/>
          <p:cNvSpPr txBox="1"/>
          <p:nvPr/>
        </p:nvSpPr>
        <p:spPr>
          <a:xfrm>
            <a:off x="5977275" y="5543401"/>
            <a:ext cx="2606945" cy="406097"/>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2400"/>
              <a:buFont typeface="Arial"/>
              <a:buNone/>
            </a:pPr>
            <a:r>
              <a:rPr b="1" i="1" lang="id-ID" sz="2400" u="none" cap="none" strike="noStrike">
                <a:solidFill>
                  <a:schemeClr val="dk1"/>
                </a:solidFill>
                <a:latin typeface="Helvetica Neue"/>
                <a:ea typeface="Helvetica Neue"/>
                <a:cs typeface="Helvetica Neue"/>
                <a:sym typeface="Helvetica Neue"/>
              </a:rPr>
              <a:t>Conversion rate</a:t>
            </a:r>
            <a:endParaRPr b="0" i="1" sz="2400" u="none" cap="none" strike="noStrike">
              <a:solidFill>
                <a:schemeClr val="dk1"/>
              </a:solidFill>
              <a:latin typeface="Helvetica Neue"/>
              <a:ea typeface="Helvetica Neue"/>
              <a:cs typeface="Helvetica Neue"/>
              <a:sym typeface="Helvetica Neue"/>
            </a:endParaRPr>
          </a:p>
        </p:txBody>
      </p:sp>
      <p:pic>
        <p:nvPicPr>
          <p:cNvPr id="177" name="Google Shape;177;p3"/>
          <p:cNvPicPr preferRelativeResize="0"/>
          <p:nvPr/>
        </p:nvPicPr>
        <p:blipFill rotWithShape="1">
          <a:blip r:embed="rId3">
            <a:alphaModFix/>
          </a:blip>
          <a:srcRect b="0" l="0" r="0" t="0"/>
          <a:stretch/>
        </p:blipFill>
        <p:spPr>
          <a:xfrm>
            <a:off x="392889" y="5510516"/>
            <a:ext cx="458821" cy="458821"/>
          </a:xfrm>
          <a:prstGeom prst="rect">
            <a:avLst/>
          </a:prstGeom>
          <a:noFill/>
          <a:ln>
            <a:noFill/>
          </a:ln>
        </p:spPr>
      </p:pic>
      <p:pic>
        <p:nvPicPr>
          <p:cNvPr id="178" name="Google Shape;178;p3"/>
          <p:cNvPicPr preferRelativeResize="0"/>
          <p:nvPr/>
        </p:nvPicPr>
        <p:blipFill rotWithShape="1">
          <a:blip r:embed="rId4">
            <a:alphaModFix/>
          </a:blip>
          <a:srcRect b="0" l="0" r="0" t="0"/>
          <a:stretch/>
        </p:blipFill>
        <p:spPr>
          <a:xfrm>
            <a:off x="5383888" y="5467551"/>
            <a:ext cx="544749" cy="544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
          <p:cNvSpPr txBox="1"/>
          <p:nvPr>
            <p:ph type="title"/>
          </p:nvPr>
        </p:nvSpPr>
        <p:spPr>
          <a:xfrm>
            <a:off x="301625" y="642422"/>
            <a:ext cx="4206875" cy="8120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id-ID" sz="4000"/>
              <a:t>Data Overview</a:t>
            </a:r>
            <a:r>
              <a:rPr lang="id-ID" sz="4000">
                <a:solidFill>
                  <a:srgbClr val="12B48B"/>
                </a:solidFill>
              </a:rPr>
              <a:t>.</a:t>
            </a:r>
            <a:endParaRPr/>
          </a:p>
        </p:txBody>
      </p:sp>
      <p:sp>
        <p:nvSpPr>
          <p:cNvPr id="184" name="Google Shape;184;p4"/>
          <p:cNvSpPr txBox="1"/>
          <p:nvPr>
            <p:ph idx="12" type="sldNum"/>
          </p:nvPr>
        </p:nvSpPr>
        <p:spPr>
          <a:xfrm>
            <a:off x="11365720" y="6472215"/>
            <a:ext cx="718263"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graphicFrame>
        <p:nvGraphicFramePr>
          <p:cNvPr id="185" name="Google Shape;185;p4"/>
          <p:cNvGraphicFramePr/>
          <p:nvPr/>
        </p:nvGraphicFramePr>
        <p:xfrm>
          <a:off x="417107" y="1454466"/>
          <a:ext cx="3000000" cy="3000000"/>
        </p:xfrm>
        <a:graphic>
          <a:graphicData uri="http://schemas.openxmlformats.org/drawingml/2006/table">
            <a:tbl>
              <a:tblPr>
                <a:noFill/>
                <a:tableStyleId>{DFE1505B-641F-4A7B-A493-B8F6EC087BF2}</a:tableStyleId>
              </a:tblPr>
              <a:tblGrid>
                <a:gridCol w="439750"/>
                <a:gridCol w="1351325"/>
                <a:gridCol w="9202375"/>
              </a:tblGrid>
              <a:tr h="305500">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FFFFFF"/>
                          </a:solidFill>
                          <a:latin typeface="Helvetica Neue"/>
                          <a:ea typeface="Helvetica Neue"/>
                          <a:cs typeface="Helvetica Neue"/>
                          <a:sym typeface="Helvetica Neue"/>
                        </a:rPr>
                        <a:t>No</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2B48B"/>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FFFFFF"/>
                          </a:solidFill>
                          <a:latin typeface="Helvetica Neue"/>
                          <a:ea typeface="Helvetica Neue"/>
                          <a:cs typeface="Helvetica Neue"/>
                          <a:sym typeface="Helvetica Neue"/>
                        </a:rPr>
                        <a:t>Fitur</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2B48B"/>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FFFFFF"/>
                          </a:solidFill>
                          <a:latin typeface="Helvetica Neue"/>
                          <a:ea typeface="Helvetica Neue"/>
                          <a:cs typeface="Helvetica Neue"/>
                          <a:sym typeface="Helvetica Neue"/>
                        </a:rPr>
                        <a:t>Deskripsi</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2B48B"/>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age</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Umur nasabah (Numerik)</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2</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job</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Jenis pekerjaan (terdapat 12 jenis pekerjaan)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3</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marital</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Status pernikahan (terdapat 3 status pernikahan)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4</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education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Jenjang pendidikan (terdapat 4 tingkat pendidikan)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DF899"/>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5</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default</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Nasabah memiliki kredit default (gagal bayar) atau tidak</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6</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balance</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saldo rata-rata tahunan, dalam euro (numerik)</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7</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housing</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Kepemilikan kredit rumah</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8</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loan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Kepemilikan hutang/pinjaman pribadi</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9</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contact</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Tipe komunikasi bank dalam melakukan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dengan nasabah terkait</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10</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day</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Hari terakhir bank melakukan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dalam sebulan dengan nasabah terkait</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11</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month</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Bulan terakhir bank melakukan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dengan nasabah terkait</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12</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duration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Durasi kontak terakhir bank dalam melakukan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dengan nasabah terkait, dalam detik (numerik)</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13</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campaign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Jumlah percobaan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yang dilakukan selama kampanye ini dan untuk nasabah terkait (numerik, termasuk kontak terakhir)</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40072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14</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pdays</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Jumlah hari yang berlalu setelah nasabah terakhir dihubungi dari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sebelumnya (numerik, -1 berarti nasabah tidak pernah dihubungi sebelumnya)</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15</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previous</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Jumlah kontak yang pernah dilakukan sebelum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ini dan untuk nasabah terkait (numerik)</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16</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poutcome</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Hasil dari </a:t>
                      </a:r>
                      <a:r>
                        <a:rPr b="0" i="1" lang="id-ID" sz="1200" u="none" cap="none" strike="noStrike">
                          <a:solidFill>
                            <a:srgbClr val="000000"/>
                          </a:solidFill>
                          <a:latin typeface="Helvetica Neue"/>
                          <a:ea typeface="Helvetica Neue"/>
                          <a:cs typeface="Helvetica Neue"/>
                          <a:sym typeface="Helvetica Neue"/>
                        </a:rPr>
                        <a:t>campaign </a:t>
                      </a:r>
                      <a:r>
                        <a:rPr b="0" i="0" lang="id-ID" sz="1200" u="none" cap="none" strike="noStrike">
                          <a:solidFill>
                            <a:srgbClr val="000000"/>
                          </a:solidFill>
                          <a:latin typeface="Helvetica Neue"/>
                          <a:ea typeface="Helvetica Neue"/>
                          <a:cs typeface="Helvetica Neue"/>
                          <a:sym typeface="Helvetica Neue"/>
                        </a:rPr>
                        <a:t>pemasaran sebelumnya (kategori: "tidak diketahui", "lainnya", "gagal", "sukses")</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AF8F2"/>
                    </a:solidFill>
                  </a:tcPr>
                </a:tc>
              </a:tr>
              <a:tr h="261475">
                <a:tc>
                  <a:txBody>
                    <a:bodyPr/>
                    <a:lstStyle/>
                    <a:p>
                      <a:pPr indent="0" lvl="0" marL="0" marR="0" rtl="0" algn="ctr">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17</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BB0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id-ID" sz="1200" u="none" cap="none" strike="noStrike">
                          <a:solidFill>
                            <a:srgbClr val="000000"/>
                          </a:solidFill>
                          <a:latin typeface="Helvetica Neue"/>
                          <a:ea typeface="Helvetica Neue"/>
                          <a:cs typeface="Helvetica Neue"/>
                          <a:sym typeface="Helvetica Neue"/>
                        </a:rPr>
                        <a:t>y</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BB0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id-ID" sz="1200" u="none" cap="none" strike="noStrike">
                          <a:solidFill>
                            <a:srgbClr val="000000"/>
                          </a:solidFill>
                          <a:latin typeface="Helvetica Neue"/>
                          <a:ea typeface="Helvetica Neue"/>
                          <a:cs typeface="Helvetica Neue"/>
                          <a:sym typeface="Helvetica Neue"/>
                        </a:rPr>
                        <a:t>Status nasabah membuka akun deposito berjangka atau tidak setelah diberikan </a:t>
                      </a:r>
                      <a:r>
                        <a:rPr b="0" i="1" lang="id-ID" sz="1200" u="none" cap="none" strike="noStrike">
                          <a:solidFill>
                            <a:srgbClr val="000000"/>
                          </a:solidFill>
                          <a:latin typeface="Helvetica Neue"/>
                          <a:ea typeface="Helvetica Neue"/>
                          <a:cs typeface="Helvetica Neue"/>
                          <a:sym typeface="Helvetica Neue"/>
                        </a:rPr>
                        <a:t>campaign</a:t>
                      </a:r>
                      <a:endParaRPr sz="1200" u="none" cap="none" strike="noStrike">
                        <a:latin typeface="Helvetica Neue"/>
                        <a:ea typeface="Helvetica Neue"/>
                        <a:cs typeface="Helvetica Neue"/>
                        <a:sym typeface="Helvetica Neue"/>
                      </a:endParaRPr>
                    </a:p>
                  </a:txBody>
                  <a:tcPr marT="19050" marB="9525" marR="95250" marL="952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BB01"/>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5"/>
          <p:cNvSpPr txBox="1"/>
          <p:nvPr>
            <p:ph idx="12" type="sldNum"/>
          </p:nvPr>
        </p:nvSpPr>
        <p:spPr>
          <a:xfrm>
            <a:off x="11438598" y="6511847"/>
            <a:ext cx="638241"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191" name="Google Shape;191;p5"/>
          <p:cNvSpPr txBox="1"/>
          <p:nvPr>
            <p:ph type="title"/>
          </p:nvPr>
        </p:nvSpPr>
        <p:spPr>
          <a:xfrm>
            <a:off x="301625" y="654491"/>
            <a:ext cx="4206875" cy="71710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id-ID" sz="4000"/>
              <a:t>Data Condition</a:t>
            </a:r>
            <a:r>
              <a:rPr lang="id-ID" sz="4000">
                <a:solidFill>
                  <a:srgbClr val="12B48B"/>
                </a:solidFill>
              </a:rPr>
              <a:t>.</a:t>
            </a:r>
            <a:endParaRPr/>
          </a:p>
        </p:txBody>
      </p:sp>
      <p:sp>
        <p:nvSpPr>
          <p:cNvPr id="192" name="Google Shape;192;p5"/>
          <p:cNvSpPr/>
          <p:nvPr/>
        </p:nvSpPr>
        <p:spPr>
          <a:xfrm>
            <a:off x="3569382" y="4750097"/>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 name="Google Shape;193;p5"/>
          <p:cNvPicPr preferRelativeResize="0"/>
          <p:nvPr/>
        </p:nvPicPr>
        <p:blipFill rotWithShape="1">
          <a:blip r:embed="rId3">
            <a:alphaModFix/>
          </a:blip>
          <a:srcRect b="0" l="0" r="0" t="0"/>
          <a:stretch/>
        </p:blipFill>
        <p:spPr>
          <a:xfrm>
            <a:off x="385757" y="1461977"/>
            <a:ext cx="2981741" cy="4486901"/>
          </a:xfrm>
          <a:custGeom>
            <a:rect b="b" l="l" r="r" t="t"/>
            <a:pathLst>
              <a:path extrusionOk="0" h="4486901" w="2981741">
                <a:moveTo>
                  <a:pt x="170285" y="0"/>
                </a:moveTo>
                <a:lnTo>
                  <a:pt x="2811456" y="0"/>
                </a:lnTo>
                <a:lnTo>
                  <a:pt x="2862386" y="10282"/>
                </a:lnTo>
                <a:cubicBezTo>
                  <a:pt x="2932526" y="39949"/>
                  <a:pt x="2981741" y="109401"/>
                  <a:pt x="2981741" y="190348"/>
                </a:cubicBezTo>
                <a:lnTo>
                  <a:pt x="2981741" y="4291478"/>
                </a:lnTo>
                <a:cubicBezTo>
                  <a:pt x="2981741" y="4399407"/>
                  <a:pt x="2894247" y="4486901"/>
                  <a:pt x="2786318" y="4486901"/>
                </a:cubicBezTo>
                <a:lnTo>
                  <a:pt x="195423" y="4486901"/>
                </a:lnTo>
                <a:cubicBezTo>
                  <a:pt x="87494" y="4486901"/>
                  <a:pt x="0" y="4399407"/>
                  <a:pt x="0" y="4291478"/>
                </a:cubicBezTo>
                <a:lnTo>
                  <a:pt x="0" y="190348"/>
                </a:lnTo>
                <a:cubicBezTo>
                  <a:pt x="0" y="109401"/>
                  <a:pt x="49215" y="39949"/>
                  <a:pt x="119356" y="10282"/>
                </a:cubicBezTo>
                <a:close/>
              </a:path>
            </a:pathLst>
          </a:custGeom>
          <a:noFill/>
          <a:ln cap="flat" cmpd="sng" w="38100">
            <a:solidFill>
              <a:srgbClr val="12B48B"/>
            </a:solidFill>
            <a:prstDash val="solid"/>
            <a:round/>
            <a:headEnd len="sm" w="sm" type="none"/>
            <a:tailEnd len="sm" w="sm" type="none"/>
          </a:ln>
        </p:spPr>
      </p:pic>
      <p:grpSp>
        <p:nvGrpSpPr>
          <p:cNvPr id="194" name="Google Shape;194;p5"/>
          <p:cNvGrpSpPr/>
          <p:nvPr/>
        </p:nvGrpSpPr>
        <p:grpSpPr>
          <a:xfrm>
            <a:off x="8642051" y="1432508"/>
            <a:ext cx="2518409" cy="1072864"/>
            <a:chOff x="3553364" y="2486843"/>
            <a:chExt cx="2518409" cy="1072864"/>
          </a:xfrm>
        </p:grpSpPr>
        <p:grpSp>
          <p:nvGrpSpPr>
            <p:cNvPr id="195" name="Google Shape;195;p5"/>
            <p:cNvGrpSpPr/>
            <p:nvPr/>
          </p:nvGrpSpPr>
          <p:grpSpPr>
            <a:xfrm>
              <a:off x="3553364" y="2486843"/>
              <a:ext cx="2518409" cy="1072864"/>
              <a:chOff x="8556553" y="1472670"/>
              <a:chExt cx="2518409" cy="1072864"/>
            </a:xfrm>
          </p:grpSpPr>
          <p:pic>
            <p:nvPicPr>
              <p:cNvPr descr="Text&#10;&#10;Description automatically generated" id="196" name="Google Shape;196;p5"/>
              <p:cNvPicPr preferRelativeResize="0"/>
              <p:nvPr/>
            </p:nvPicPr>
            <p:blipFill rotWithShape="1">
              <a:blip r:embed="rId4">
                <a:alphaModFix/>
              </a:blip>
              <a:srcRect b="0" l="0" r="0" t="0"/>
              <a:stretch/>
            </p:blipFill>
            <p:spPr>
              <a:xfrm>
                <a:off x="8556553" y="1472670"/>
                <a:ext cx="2518408" cy="1072864"/>
              </a:xfrm>
              <a:prstGeom prst="rect">
                <a:avLst/>
              </a:prstGeom>
              <a:noFill/>
              <a:ln>
                <a:noFill/>
              </a:ln>
            </p:spPr>
          </p:pic>
          <p:sp>
            <p:nvSpPr>
              <p:cNvPr id="197" name="Google Shape;197;p5"/>
              <p:cNvSpPr/>
              <p:nvPr/>
            </p:nvSpPr>
            <p:spPr>
              <a:xfrm>
                <a:off x="8556554" y="1472670"/>
                <a:ext cx="2518408" cy="1072864"/>
              </a:xfrm>
              <a:prstGeom prst="roundRect">
                <a:avLst>
                  <a:gd fmla="val 5421" name="adj"/>
                </a:avLst>
              </a:prstGeom>
              <a:noFill/>
              <a:ln cap="flat" cmpd="sng" w="1905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98" name="Google Shape;198;p5"/>
            <p:cNvSpPr/>
            <p:nvPr/>
          </p:nvSpPr>
          <p:spPr>
            <a:xfrm>
              <a:off x="3584742" y="2685739"/>
              <a:ext cx="1413924" cy="169091"/>
            </a:xfrm>
            <a:prstGeom prst="roundRect">
              <a:avLst>
                <a:gd fmla="val 16667" name="adj"/>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99" name="Google Shape;199;p5"/>
          <p:cNvGrpSpPr/>
          <p:nvPr/>
        </p:nvGrpSpPr>
        <p:grpSpPr>
          <a:xfrm>
            <a:off x="5744226" y="1432508"/>
            <a:ext cx="2715005" cy="1072864"/>
            <a:chOff x="6807573" y="1472670"/>
            <a:chExt cx="2715005" cy="1072864"/>
          </a:xfrm>
        </p:grpSpPr>
        <p:grpSp>
          <p:nvGrpSpPr>
            <p:cNvPr id="200" name="Google Shape;200;p5"/>
            <p:cNvGrpSpPr/>
            <p:nvPr/>
          </p:nvGrpSpPr>
          <p:grpSpPr>
            <a:xfrm>
              <a:off x="6807573" y="1472670"/>
              <a:ext cx="2715005" cy="1072864"/>
              <a:chOff x="5662421" y="1472670"/>
              <a:chExt cx="2715005" cy="1072864"/>
            </a:xfrm>
          </p:grpSpPr>
          <p:pic>
            <p:nvPicPr>
              <p:cNvPr descr="Text&#10;&#10;Description automatically generated with low confidence" id="201" name="Google Shape;201;p5"/>
              <p:cNvPicPr preferRelativeResize="0"/>
              <p:nvPr/>
            </p:nvPicPr>
            <p:blipFill rotWithShape="1">
              <a:blip r:embed="rId5">
                <a:alphaModFix/>
              </a:blip>
              <a:srcRect b="0" l="0" r="0" t="0"/>
              <a:stretch/>
            </p:blipFill>
            <p:spPr>
              <a:xfrm>
                <a:off x="5664788" y="1472670"/>
                <a:ext cx="2712638" cy="1072864"/>
              </a:xfrm>
              <a:prstGeom prst="rect">
                <a:avLst/>
              </a:prstGeom>
              <a:noFill/>
              <a:ln>
                <a:noFill/>
              </a:ln>
            </p:spPr>
          </p:pic>
          <p:sp>
            <p:nvSpPr>
              <p:cNvPr id="202" name="Google Shape;202;p5"/>
              <p:cNvSpPr/>
              <p:nvPr/>
            </p:nvSpPr>
            <p:spPr>
              <a:xfrm>
                <a:off x="5662421" y="1472670"/>
                <a:ext cx="2712637" cy="1072864"/>
              </a:xfrm>
              <a:prstGeom prst="roundRect">
                <a:avLst>
                  <a:gd fmla="val 5421" name="adj"/>
                </a:avLst>
              </a:prstGeom>
              <a:noFill/>
              <a:ln cap="flat" cmpd="sng" w="1905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3" name="Google Shape;203;p5"/>
            <p:cNvSpPr/>
            <p:nvPr/>
          </p:nvSpPr>
          <p:spPr>
            <a:xfrm>
              <a:off x="6833755" y="2177643"/>
              <a:ext cx="1413924" cy="169091"/>
            </a:xfrm>
            <a:prstGeom prst="roundRect">
              <a:avLst>
                <a:gd fmla="val 16667" name="adj"/>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04" name="Google Shape;204;p5"/>
          <p:cNvGrpSpPr/>
          <p:nvPr/>
        </p:nvGrpSpPr>
        <p:grpSpPr>
          <a:xfrm>
            <a:off x="5743042" y="2617296"/>
            <a:ext cx="2715004" cy="971685"/>
            <a:chOff x="6807574" y="2635048"/>
            <a:chExt cx="2715004" cy="971685"/>
          </a:xfrm>
        </p:grpSpPr>
        <p:pic>
          <p:nvPicPr>
            <p:cNvPr id="205" name="Google Shape;205;p5"/>
            <p:cNvPicPr preferRelativeResize="0"/>
            <p:nvPr/>
          </p:nvPicPr>
          <p:blipFill rotWithShape="1">
            <a:blip r:embed="rId6">
              <a:alphaModFix/>
            </a:blip>
            <a:srcRect b="0" l="3390" r="0" t="0"/>
            <a:stretch/>
          </p:blipFill>
          <p:spPr>
            <a:xfrm>
              <a:off x="6807574" y="2635048"/>
              <a:ext cx="2715004" cy="971685"/>
            </a:xfrm>
            <a:custGeom>
              <a:rect b="b" l="l" r="r" t="t"/>
              <a:pathLst>
                <a:path extrusionOk="0" h="971685" w="2715004">
                  <a:moveTo>
                    <a:pt x="43085" y="0"/>
                  </a:moveTo>
                  <a:lnTo>
                    <a:pt x="2671919" y="0"/>
                  </a:lnTo>
                  <a:cubicBezTo>
                    <a:pt x="2695714" y="0"/>
                    <a:pt x="2715004" y="19290"/>
                    <a:pt x="2715004" y="43085"/>
                  </a:cubicBezTo>
                  <a:lnTo>
                    <a:pt x="2715004" y="928600"/>
                  </a:lnTo>
                  <a:cubicBezTo>
                    <a:pt x="2715004" y="952395"/>
                    <a:pt x="2695714" y="971685"/>
                    <a:pt x="2671919" y="971685"/>
                  </a:cubicBezTo>
                  <a:lnTo>
                    <a:pt x="43085" y="971685"/>
                  </a:lnTo>
                  <a:cubicBezTo>
                    <a:pt x="19290" y="971685"/>
                    <a:pt x="0" y="952395"/>
                    <a:pt x="0" y="928600"/>
                  </a:cubicBezTo>
                  <a:lnTo>
                    <a:pt x="0" y="43085"/>
                  </a:lnTo>
                  <a:cubicBezTo>
                    <a:pt x="0" y="19290"/>
                    <a:pt x="19290" y="0"/>
                    <a:pt x="43085" y="0"/>
                  </a:cubicBezTo>
                  <a:close/>
                </a:path>
              </a:pathLst>
            </a:custGeom>
            <a:noFill/>
            <a:ln cap="flat" cmpd="sng" w="19050">
              <a:solidFill>
                <a:srgbClr val="12B48B"/>
              </a:solidFill>
              <a:prstDash val="solid"/>
              <a:round/>
              <a:headEnd len="sm" w="sm" type="none"/>
              <a:tailEnd len="sm" w="sm" type="none"/>
            </a:ln>
          </p:spPr>
        </p:pic>
        <p:sp>
          <p:nvSpPr>
            <p:cNvPr id="206" name="Google Shape;206;p5"/>
            <p:cNvSpPr/>
            <p:nvPr/>
          </p:nvSpPr>
          <p:spPr>
            <a:xfrm>
              <a:off x="6833755" y="3036344"/>
              <a:ext cx="1495858" cy="169091"/>
            </a:xfrm>
            <a:prstGeom prst="roundRect">
              <a:avLst>
                <a:gd fmla="val 16667" name="adj"/>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7" name="Google Shape;207;p5"/>
          <p:cNvSpPr/>
          <p:nvPr/>
        </p:nvSpPr>
        <p:spPr>
          <a:xfrm>
            <a:off x="3569382" y="5544261"/>
            <a:ext cx="320675" cy="320675"/>
          </a:xfrm>
          <a:prstGeom prst="ellipse">
            <a:avLst/>
          </a:prstGeom>
          <a:solidFill>
            <a:srgbClr val="FFB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8" name="Google Shape;208;p5"/>
          <p:cNvGrpSpPr/>
          <p:nvPr/>
        </p:nvGrpSpPr>
        <p:grpSpPr>
          <a:xfrm>
            <a:off x="3566005" y="1434939"/>
            <a:ext cx="1986521" cy="2167115"/>
            <a:chOff x="9708444" y="1472670"/>
            <a:chExt cx="1986521" cy="2167115"/>
          </a:xfrm>
        </p:grpSpPr>
        <p:pic>
          <p:nvPicPr>
            <p:cNvPr id="209" name="Google Shape;209;p5"/>
            <p:cNvPicPr preferRelativeResize="0"/>
            <p:nvPr/>
          </p:nvPicPr>
          <p:blipFill rotWithShape="1">
            <a:blip r:embed="rId7">
              <a:alphaModFix/>
            </a:blip>
            <a:srcRect b="0" l="0" r="0" t="0"/>
            <a:stretch/>
          </p:blipFill>
          <p:spPr>
            <a:xfrm>
              <a:off x="9708444" y="1472670"/>
              <a:ext cx="1986521" cy="2167115"/>
            </a:xfrm>
            <a:custGeom>
              <a:rect b="b" l="l" r="r" t="t"/>
              <a:pathLst>
                <a:path extrusionOk="0" h="2167115" w="1986521">
                  <a:moveTo>
                    <a:pt x="88080" y="0"/>
                  </a:moveTo>
                  <a:lnTo>
                    <a:pt x="1898439" y="0"/>
                  </a:lnTo>
                  <a:cubicBezTo>
                    <a:pt x="1947085" y="0"/>
                    <a:pt x="1986521" y="39436"/>
                    <a:pt x="1986521" y="88082"/>
                  </a:cubicBezTo>
                  <a:lnTo>
                    <a:pt x="1986521" y="2079034"/>
                  </a:lnTo>
                  <a:cubicBezTo>
                    <a:pt x="1986521" y="2115519"/>
                    <a:pt x="1964338" y="2146823"/>
                    <a:pt x="1932725" y="2160194"/>
                  </a:cubicBezTo>
                  <a:lnTo>
                    <a:pt x="1898444" y="2167115"/>
                  </a:lnTo>
                  <a:lnTo>
                    <a:pt x="88075" y="2167115"/>
                  </a:lnTo>
                  <a:lnTo>
                    <a:pt x="53795" y="2160194"/>
                  </a:lnTo>
                  <a:cubicBezTo>
                    <a:pt x="32719" y="2151280"/>
                    <a:pt x="15835" y="2134395"/>
                    <a:pt x="6920" y="2113319"/>
                  </a:cubicBezTo>
                  <a:lnTo>
                    <a:pt x="0" y="2079044"/>
                  </a:lnTo>
                  <a:lnTo>
                    <a:pt x="0" y="88072"/>
                  </a:lnTo>
                  <a:lnTo>
                    <a:pt x="6920" y="53797"/>
                  </a:lnTo>
                  <a:cubicBezTo>
                    <a:pt x="20292" y="22183"/>
                    <a:pt x="51596" y="0"/>
                    <a:pt x="88080" y="0"/>
                  </a:cubicBezTo>
                  <a:close/>
                </a:path>
              </a:pathLst>
            </a:custGeom>
            <a:noFill/>
            <a:ln cap="flat" cmpd="sng" w="19050">
              <a:solidFill>
                <a:srgbClr val="12B48B"/>
              </a:solidFill>
              <a:prstDash val="solid"/>
              <a:round/>
              <a:headEnd len="sm" w="sm" type="none"/>
              <a:tailEnd len="sm" w="sm" type="none"/>
            </a:ln>
          </p:spPr>
        </p:pic>
        <p:sp>
          <p:nvSpPr>
            <p:cNvPr id="210" name="Google Shape;210;p5"/>
            <p:cNvSpPr/>
            <p:nvPr/>
          </p:nvSpPr>
          <p:spPr>
            <a:xfrm>
              <a:off x="9735705" y="3310709"/>
              <a:ext cx="1452995" cy="169091"/>
            </a:xfrm>
            <a:prstGeom prst="roundRect">
              <a:avLst>
                <a:gd fmla="val 16667" name="adj"/>
              </a:avLst>
            </a:prstGeom>
            <a:noFill/>
            <a:ln cap="flat" cmpd="sng" w="12700">
              <a:solidFill>
                <a:srgbClr val="FFFF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1" name="Google Shape;211;p5"/>
          <p:cNvSpPr txBox="1"/>
          <p:nvPr>
            <p:ph idx="1" type="body"/>
          </p:nvPr>
        </p:nvSpPr>
        <p:spPr>
          <a:xfrm>
            <a:off x="3575315" y="4759415"/>
            <a:ext cx="8119650" cy="1251829"/>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1600"/>
              <a:buFont typeface="Calibri"/>
              <a:buAutoNum type="arabicPeriod"/>
            </a:pPr>
            <a:r>
              <a:rPr lang="id-ID" sz="1600"/>
              <a:t>Dataset </a:t>
            </a:r>
            <a:r>
              <a:rPr b="1" lang="id-ID" sz="1600"/>
              <a:t>tidak memiliki nilai </a:t>
            </a:r>
            <a:r>
              <a:rPr b="1" i="1" lang="id-ID" sz="1600"/>
              <a:t>null</a:t>
            </a:r>
            <a:r>
              <a:rPr b="1" lang="id-ID" sz="1600"/>
              <a:t> </a:t>
            </a:r>
            <a:r>
              <a:rPr lang="id-ID" sz="1600"/>
              <a:t>atau data yang tidak terisi, tetapi pada beberapa fitur tipe kategori memiliki nilai </a:t>
            </a:r>
            <a:r>
              <a:rPr b="1" lang="id-ID" sz="1600"/>
              <a:t>“unknown”</a:t>
            </a:r>
            <a:r>
              <a:rPr lang="id-ID" sz="1600"/>
              <a:t>, sehingga perlu dilakukan </a:t>
            </a:r>
            <a:r>
              <a:rPr i="1" lang="id-ID" sz="1600"/>
              <a:t>handling data </a:t>
            </a:r>
            <a:r>
              <a:rPr lang="id-ID" sz="1600"/>
              <a:t>pada proses selanjutnya</a:t>
            </a:r>
            <a:endParaRPr i="1" sz="1600"/>
          </a:p>
          <a:p>
            <a:pPr indent="-342900" lvl="0" marL="342900" rtl="0" algn="l">
              <a:lnSpc>
                <a:spcPct val="90000"/>
              </a:lnSpc>
              <a:spcBef>
                <a:spcPts val="1000"/>
              </a:spcBef>
              <a:spcAft>
                <a:spcPts val="0"/>
              </a:spcAft>
              <a:buClr>
                <a:schemeClr val="dk1"/>
              </a:buClr>
              <a:buSzPts val="1600"/>
              <a:buFont typeface="Calibri"/>
              <a:buAutoNum type="arabicPeriod"/>
            </a:pPr>
            <a:r>
              <a:rPr lang="id-ID" sz="1600"/>
              <a:t>Dataset </a:t>
            </a:r>
            <a:r>
              <a:rPr b="1" lang="id-ID" sz="1600"/>
              <a:t>tidak memiliki </a:t>
            </a:r>
            <a:r>
              <a:rPr lang="id-ID" sz="1600"/>
              <a:t>data yang </a:t>
            </a:r>
            <a:r>
              <a:rPr b="1" lang="id-ID" sz="1600"/>
              <a:t>duplikat</a:t>
            </a:r>
            <a:endParaRPr/>
          </a:p>
        </p:txBody>
      </p:sp>
      <p:pic>
        <p:nvPicPr>
          <p:cNvPr id="212" name="Google Shape;212;p5"/>
          <p:cNvPicPr preferRelativeResize="0"/>
          <p:nvPr/>
        </p:nvPicPr>
        <p:blipFill rotWithShape="1">
          <a:blip r:embed="rId8">
            <a:alphaModFix/>
          </a:blip>
          <a:srcRect b="0" l="0" r="0" t="0"/>
          <a:stretch/>
        </p:blipFill>
        <p:spPr>
          <a:xfrm>
            <a:off x="3569382" y="3791374"/>
            <a:ext cx="2486372" cy="657317"/>
          </a:xfrm>
          <a:prstGeom prst="rect">
            <a:avLst/>
          </a:prstGeom>
          <a:noFill/>
          <a:ln cap="flat" cmpd="sng" w="28575">
            <a:solidFill>
              <a:srgbClr val="12B48B"/>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txBox="1"/>
          <p:nvPr>
            <p:ph idx="12" type="sldNum"/>
          </p:nvPr>
        </p:nvSpPr>
        <p:spPr>
          <a:xfrm>
            <a:off x="11512593" y="6544821"/>
            <a:ext cx="563143"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218" name="Google Shape;218;p6"/>
          <p:cNvSpPr txBox="1"/>
          <p:nvPr>
            <p:ph type="title"/>
          </p:nvPr>
        </p:nvSpPr>
        <p:spPr>
          <a:xfrm>
            <a:off x="150151" y="654491"/>
            <a:ext cx="5627835" cy="7171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id-ID" sz="4000"/>
              <a:t>EDA Univariate Analysis</a:t>
            </a:r>
            <a:r>
              <a:rPr lang="id-ID" sz="4000">
                <a:solidFill>
                  <a:srgbClr val="12B48B"/>
                </a:solidFill>
              </a:rPr>
              <a:t>.</a:t>
            </a:r>
            <a:endParaRPr/>
          </a:p>
        </p:txBody>
      </p:sp>
      <p:sp>
        <p:nvSpPr>
          <p:cNvPr id="219" name="Google Shape;219;p6"/>
          <p:cNvSpPr txBox="1"/>
          <p:nvPr>
            <p:ph idx="1" type="body"/>
          </p:nvPr>
        </p:nvSpPr>
        <p:spPr>
          <a:xfrm>
            <a:off x="54202" y="1470432"/>
            <a:ext cx="4652270" cy="4557860"/>
          </a:xfrm>
          <a:prstGeom prst="rect">
            <a:avLst/>
          </a:prstGeom>
          <a:noFill/>
          <a:ln>
            <a:noFill/>
          </a:ln>
        </p:spPr>
        <p:txBody>
          <a:bodyPr anchorCtr="0" anchor="t" bIns="45700" lIns="91425" spcFirstLastPara="1" rIns="91425" wrap="square" tIns="45700">
            <a:normAutofit/>
          </a:bodyPr>
          <a:lstStyle/>
          <a:p>
            <a:pPr indent="-179388" lvl="0" marL="179388" rtl="0" algn="just">
              <a:lnSpc>
                <a:spcPct val="90000"/>
              </a:lnSpc>
              <a:spcBef>
                <a:spcPts val="0"/>
              </a:spcBef>
              <a:spcAft>
                <a:spcPts val="0"/>
              </a:spcAft>
              <a:buClr>
                <a:srgbClr val="12B48B"/>
              </a:buClr>
              <a:buSzPts val="1680"/>
              <a:buFont typeface="Arial"/>
              <a:buChar char="•"/>
            </a:pPr>
            <a:r>
              <a:rPr b="1" lang="id-ID" sz="1400"/>
              <a:t>Marital: </a:t>
            </a:r>
            <a:r>
              <a:rPr lang="id-ID" sz="1400"/>
              <a:t>Didominasi oleh kelompok </a:t>
            </a:r>
            <a:r>
              <a:rPr i="1" lang="id-ID" sz="1400"/>
              <a:t>married</a:t>
            </a:r>
            <a:r>
              <a:rPr lang="id-ID" sz="1400"/>
              <a:t> (sudah menikah) dengan nilai lebih dari 50% dari keseluruhan data</a:t>
            </a:r>
            <a:endParaRPr/>
          </a:p>
          <a:p>
            <a:pPr indent="-179388" lvl="0" marL="179388" rtl="0" algn="just">
              <a:lnSpc>
                <a:spcPct val="90000"/>
              </a:lnSpc>
              <a:spcBef>
                <a:spcPts val="1000"/>
              </a:spcBef>
              <a:spcAft>
                <a:spcPts val="0"/>
              </a:spcAft>
              <a:buClr>
                <a:srgbClr val="12B48B"/>
              </a:buClr>
              <a:buSzPts val="1680"/>
              <a:buFont typeface="Arial"/>
              <a:buChar char="•"/>
            </a:pPr>
            <a:r>
              <a:rPr b="1" lang="id-ID" sz="1400"/>
              <a:t>Education: </a:t>
            </a:r>
            <a:r>
              <a:rPr lang="id-ID" sz="1400"/>
              <a:t>Didominasi oleh kelompok </a:t>
            </a:r>
            <a:r>
              <a:rPr i="1" lang="id-ID" sz="1400"/>
              <a:t>secondary</a:t>
            </a:r>
            <a:r>
              <a:rPr lang="id-ID" sz="1400"/>
              <a:t>.</a:t>
            </a:r>
            <a:endParaRPr/>
          </a:p>
          <a:p>
            <a:pPr indent="-179388" lvl="0" marL="179388" rtl="0" algn="just">
              <a:lnSpc>
                <a:spcPct val="90000"/>
              </a:lnSpc>
              <a:spcBef>
                <a:spcPts val="1000"/>
              </a:spcBef>
              <a:spcAft>
                <a:spcPts val="0"/>
              </a:spcAft>
              <a:buClr>
                <a:srgbClr val="12B48B"/>
              </a:buClr>
              <a:buSzPts val="1680"/>
              <a:buFont typeface="Arial"/>
              <a:buChar char="•"/>
            </a:pPr>
            <a:r>
              <a:rPr lang="id-ID" sz="1400"/>
              <a:t>Default: Didominasi dengan nasabah yang tidak gagal bayar (</a:t>
            </a:r>
            <a:r>
              <a:rPr i="1" lang="id-ID" sz="1400"/>
              <a:t>credit default</a:t>
            </a:r>
            <a:r>
              <a:rPr lang="id-ID" sz="1400"/>
              <a:t>). Pada kolom ini juga terlihat ketimpangan antara nilai 'Yes' dan 'No', sehingga perlu dilakukan </a:t>
            </a:r>
            <a:r>
              <a:rPr i="1" lang="id-ID" sz="1400"/>
              <a:t>handling data </a:t>
            </a:r>
            <a:r>
              <a:rPr lang="id-ID" sz="1400"/>
              <a:t>pada proses selanjutnya</a:t>
            </a:r>
            <a:endParaRPr i="1" sz="1400"/>
          </a:p>
          <a:p>
            <a:pPr indent="-179388" lvl="0" marL="179388" rtl="0" algn="just">
              <a:lnSpc>
                <a:spcPct val="90000"/>
              </a:lnSpc>
              <a:spcBef>
                <a:spcPts val="1000"/>
              </a:spcBef>
              <a:spcAft>
                <a:spcPts val="0"/>
              </a:spcAft>
              <a:buClr>
                <a:srgbClr val="12B48B"/>
              </a:buClr>
              <a:buSzPts val="1680"/>
              <a:buFont typeface="Arial"/>
              <a:buChar char="•"/>
            </a:pPr>
            <a:r>
              <a:rPr b="1" lang="id-ID" sz="1400"/>
              <a:t>poutcome</a:t>
            </a:r>
            <a:r>
              <a:rPr lang="id-ID" sz="1400"/>
              <a:t>: terdapat nilai data </a:t>
            </a:r>
            <a:r>
              <a:rPr i="1" lang="id-ID" sz="1400"/>
              <a:t>unknown</a:t>
            </a:r>
            <a:r>
              <a:rPr lang="id-ID" sz="1400"/>
              <a:t> yang sangat mendominasi, sehingga perlu dilakukan </a:t>
            </a:r>
            <a:r>
              <a:rPr i="1" lang="id-ID" sz="1400"/>
              <a:t>handling data </a:t>
            </a:r>
            <a:r>
              <a:rPr lang="id-ID" sz="1400"/>
              <a:t>pada proses selanjutnya</a:t>
            </a:r>
            <a:endParaRPr/>
          </a:p>
          <a:p>
            <a:pPr indent="-179388" lvl="0" marL="179388" rtl="0" algn="just">
              <a:lnSpc>
                <a:spcPct val="90000"/>
              </a:lnSpc>
              <a:spcBef>
                <a:spcPts val="1000"/>
              </a:spcBef>
              <a:spcAft>
                <a:spcPts val="0"/>
              </a:spcAft>
              <a:buClr>
                <a:srgbClr val="12B48B"/>
              </a:buClr>
              <a:buSzPts val="1680"/>
              <a:buFont typeface="Arial"/>
              <a:buChar char="•"/>
            </a:pPr>
            <a:r>
              <a:rPr b="1" lang="id-ID" sz="1400"/>
              <a:t>contact</a:t>
            </a:r>
            <a:r>
              <a:rPr lang="id-ID" sz="1400"/>
              <a:t>: Terdapat nilai data </a:t>
            </a:r>
            <a:r>
              <a:rPr i="1" lang="id-ID" sz="1400"/>
              <a:t>unknown</a:t>
            </a:r>
            <a:r>
              <a:rPr lang="id-ID" sz="1400"/>
              <a:t> yang cukup besar, sehingga perlu dilakukan </a:t>
            </a:r>
            <a:r>
              <a:rPr i="1" lang="id-ID" sz="1400"/>
              <a:t>handling data </a:t>
            </a:r>
            <a:r>
              <a:rPr lang="id-ID" sz="1400"/>
              <a:t>pada proses selanjutnya</a:t>
            </a:r>
            <a:endParaRPr/>
          </a:p>
          <a:p>
            <a:pPr indent="-179388" lvl="0" marL="179388" rtl="0" algn="just">
              <a:lnSpc>
                <a:spcPct val="90000"/>
              </a:lnSpc>
              <a:spcBef>
                <a:spcPts val="1000"/>
              </a:spcBef>
              <a:spcAft>
                <a:spcPts val="0"/>
              </a:spcAft>
              <a:buClr>
                <a:srgbClr val="12B48B"/>
              </a:buClr>
              <a:buSzPts val="1680"/>
              <a:buFont typeface="Arial"/>
              <a:buChar char="•"/>
            </a:pPr>
            <a:r>
              <a:rPr b="1" lang="id-ID" sz="1400"/>
              <a:t>y</a:t>
            </a:r>
            <a:r>
              <a:rPr lang="id-ID" sz="1400"/>
              <a:t>: Nasabah yang menolak untuk membuka akun deposito berjangka (No) lebih mendominasi daripada nasabah yang bersedia membuka akun (Yes). Kondisi ini disebut </a:t>
            </a:r>
            <a:r>
              <a:rPr i="1" lang="id-ID" sz="1400"/>
              <a:t>imbalance</a:t>
            </a:r>
            <a:r>
              <a:rPr lang="id-ID" sz="1400"/>
              <a:t>, maka perlu dilakukan </a:t>
            </a:r>
            <a:r>
              <a:rPr b="1" i="1" lang="id-ID" sz="1400"/>
              <a:t>over sampling </a:t>
            </a:r>
            <a:r>
              <a:rPr b="1" lang="id-ID" sz="1400"/>
              <a:t>atau </a:t>
            </a:r>
            <a:r>
              <a:rPr b="1" i="1" lang="id-ID" sz="1400"/>
              <a:t>under sampling</a:t>
            </a:r>
            <a:r>
              <a:rPr lang="id-ID" sz="1400"/>
              <a:t>.</a:t>
            </a:r>
            <a:endParaRPr/>
          </a:p>
        </p:txBody>
      </p:sp>
      <p:grpSp>
        <p:nvGrpSpPr>
          <p:cNvPr id="220" name="Google Shape;220;p6"/>
          <p:cNvGrpSpPr/>
          <p:nvPr/>
        </p:nvGrpSpPr>
        <p:grpSpPr>
          <a:xfrm>
            <a:off x="4849906" y="1371599"/>
            <a:ext cx="7213340" cy="4667765"/>
            <a:chOff x="5704432" y="1371600"/>
            <a:chExt cx="6358814" cy="4114800"/>
          </a:xfrm>
        </p:grpSpPr>
        <p:pic>
          <p:nvPicPr>
            <p:cNvPr id="221" name="Google Shape;221;p6"/>
            <p:cNvPicPr preferRelativeResize="0"/>
            <p:nvPr/>
          </p:nvPicPr>
          <p:blipFill rotWithShape="1">
            <a:blip r:embed="rId3">
              <a:alphaModFix/>
            </a:blip>
            <a:srcRect b="0" l="0" r="0" t="0"/>
            <a:stretch/>
          </p:blipFill>
          <p:spPr>
            <a:xfrm>
              <a:off x="5704432" y="1371600"/>
              <a:ext cx="3118364" cy="1251625"/>
            </a:xfrm>
            <a:prstGeom prst="rect">
              <a:avLst/>
            </a:prstGeom>
            <a:noFill/>
            <a:ln>
              <a:noFill/>
            </a:ln>
          </p:spPr>
        </p:pic>
        <p:pic>
          <p:nvPicPr>
            <p:cNvPr id="222" name="Google Shape;222;p6"/>
            <p:cNvPicPr preferRelativeResize="0"/>
            <p:nvPr/>
          </p:nvPicPr>
          <p:blipFill rotWithShape="1">
            <a:blip r:embed="rId4">
              <a:alphaModFix/>
            </a:blip>
            <a:srcRect b="0" l="0" r="0" t="0"/>
            <a:stretch/>
          </p:blipFill>
          <p:spPr>
            <a:xfrm>
              <a:off x="5704432" y="2829833"/>
              <a:ext cx="3118364" cy="1226023"/>
            </a:xfrm>
            <a:prstGeom prst="rect">
              <a:avLst/>
            </a:prstGeom>
            <a:noFill/>
            <a:ln>
              <a:noFill/>
            </a:ln>
          </p:spPr>
        </p:pic>
        <p:pic>
          <p:nvPicPr>
            <p:cNvPr id="223" name="Google Shape;223;p6"/>
            <p:cNvPicPr preferRelativeResize="0"/>
            <p:nvPr/>
          </p:nvPicPr>
          <p:blipFill rotWithShape="1">
            <a:blip r:embed="rId5">
              <a:alphaModFix/>
            </a:blip>
            <a:srcRect b="0" l="0" r="0" t="0"/>
            <a:stretch/>
          </p:blipFill>
          <p:spPr>
            <a:xfrm>
              <a:off x="5765453" y="4245724"/>
              <a:ext cx="3072896" cy="1240676"/>
            </a:xfrm>
            <a:prstGeom prst="rect">
              <a:avLst/>
            </a:prstGeom>
            <a:noFill/>
            <a:ln>
              <a:noFill/>
            </a:ln>
          </p:spPr>
        </p:pic>
        <p:pic>
          <p:nvPicPr>
            <p:cNvPr id="224" name="Google Shape;224;p6"/>
            <p:cNvPicPr preferRelativeResize="0"/>
            <p:nvPr/>
          </p:nvPicPr>
          <p:blipFill rotWithShape="1">
            <a:blip r:embed="rId6">
              <a:alphaModFix/>
            </a:blip>
            <a:srcRect b="0" l="0" r="0" t="0"/>
            <a:stretch/>
          </p:blipFill>
          <p:spPr>
            <a:xfrm>
              <a:off x="8866454" y="1371600"/>
              <a:ext cx="3196792" cy="1251625"/>
            </a:xfrm>
            <a:prstGeom prst="rect">
              <a:avLst/>
            </a:prstGeom>
            <a:noFill/>
            <a:ln>
              <a:noFill/>
            </a:ln>
          </p:spPr>
        </p:pic>
        <p:pic>
          <p:nvPicPr>
            <p:cNvPr id="225" name="Google Shape;225;p6"/>
            <p:cNvPicPr preferRelativeResize="0"/>
            <p:nvPr/>
          </p:nvPicPr>
          <p:blipFill rotWithShape="1">
            <a:blip r:embed="rId7">
              <a:alphaModFix/>
            </a:blip>
            <a:srcRect b="0" l="0" r="0" t="0"/>
            <a:stretch/>
          </p:blipFill>
          <p:spPr>
            <a:xfrm>
              <a:off x="8883817" y="2829833"/>
              <a:ext cx="3118364" cy="1236684"/>
            </a:xfrm>
            <a:prstGeom prst="rect">
              <a:avLst/>
            </a:prstGeom>
            <a:noFill/>
            <a:ln>
              <a:noFill/>
            </a:ln>
          </p:spPr>
        </p:pic>
        <p:pic>
          <p:nvPicPr>
            <p:cNvPr id="226" name="Google Shape;226;p6"/>
            <p:cNvPicPr preferRelativeResize="0"/>
            <p:nvPr/>
          </p:nvPicPr>
          <p:blipFill rotWithShape="1">
            <a:blip r:embed="rId8">
              <a:alphaModFix/>
            </a:blip>
            <a:srcRect b="0" l="0" r="0" t="0"/>
            <a:stretch/>
          </p:blipFill>
          <p:spPr>
            <a:xfrm>
              <a:off x="8881856" y="4245724"/>
              <a:ext cx="3120326" cy="124067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7"/>
          <p:cNvSpPr txBox="1"/>
          <p:nvPr>
            <p:ph idx="12" type="sldNum"/>
          </p:nvPr>
        </p:nvSpPr>
        <p:spPr>
          <a:xfrm>
            <a:off x="11512593" y="6544821"/>
            <a:ext cx="563143"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232" name="Google Shape;232;p7"/>
          <p:cNvSpPr txBox="1"/>
          <p:nvPr>
            <p:ph type="title"/>
          </p:nvPr>
        </p:nvSpPr>
        <p:spPr>
          <a:xfrm>
            <a:off x="6096000" y="2125073"/>
            <a:ext cx="5627835" cy="7171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id-ID" sz="4000"/>
              <a:t>EDA Univariate Analysis</a:t>
            </a:r>
            <a:r>
              <a:rPr lang="id-ID" sz="4000">
                <a:solidFill>
                  <a:srgbClr val="12B48B"/>
                </a:solidFill>
              </a:rPr>
              <a:t>.</a:t>
            </a:r>
            <a:endParaRPr/>
          </a:p>
        </p:txBody>
      </p:sp>
      <p:sp>
        <p:nvSpPr>
          <p:cNvPr id="233" name="Google Shape;233;p7"/>
          <p:cNvSpPr txBox="1"/>
          <p:nvPr>
            <p:ph idx="1" type="body"/>
          </p:nvPr>
        </p:nvSpPr>
        <p:spPr>
          <a:xfrm>
            <a:off x="6096000" y="2959281"/>
            <a:ext cx="5498479" cy="1738933"/>
          </a:xfrm>
          <a:prstGeom prst="rect">
            <a:avLst/>
          </a:prstGeom>
          <a:noFill/>
          <a:ln>
            <a:noFill/>
          </a:ln>
        </p:spPr>
        <p:txBody>
          <a:bodyPr anchorCtr="0" anchor="t" bIns="45700" lIns="91425" spcFirstLastPara="1" rIns="91425" wrap="square" tIns="45700">
            <a:normAutofit/>
          </a:bodyPr>
          <a:lstStyle/>
          <a:p>
            <a:pPr indent="-179388" lvl="0" marL="179388" rtl="0" algn="just">
              <a:lnSpc>
                <a:spcPct val="90000"/>
              </a:lnSpc>
              <a:spcBef>
                <a:spcPts val="0"/>
              </a:spcBef>
              <a:spcAft>
                <a:spcPts val="0"/>
              </a:spcAft>
              <a:buClr>
                <a:srgbClr val="12B48B"/>
              </a:buClr>
              <a:buSzPts val="1680"/>
              <a:buFont typeface="Arial"/>
              <a:buChar char="•"/>
            </a:pPr>
            <a:r>
              <a:rPr b="1" lang="id-ID" sz="1400"/>
              <a:t>Age: </a:t>
            </a:r>
            <a:r>
              <a:rPr lang="id-ID" sz="1400"/>
              <a:t>Nilai distribusi mendekati normal, namun tetap memiliki skew (condong) ke kanan atau positive skewed</a:t>
            </a:r>
            <a:endParaRPr/>
          </a:p>
          <a:p>
            <a:pPr indent="-179388" lvl="0" marL="179388" rtl="0" algn="just">
              <a:lnSpc>
                <a:spcPct val="90000"/>
              </a:lnSpc>
              <a:spcBef>
                <a:spcPts val="1000"/>
              </a:spcBef>
              <a:spcAft>
                <a:spcPts val="0"/>
              </a:spcAft>
              <a:buClr>
                <a:srgbClr val="12B48B"/>
              </a:buClr>
              <a:buSzPts val="1680"/>
              <a:buFont typeface="Arial"/>
              <a:buChar char="•"/>
            </a:pPr>
            <a:r>
              <a:rPr b="1" lang="id-ID" sz="1400"/>
              <a:t>Balance, duration, campaign, pdays, dan previous: </a:t>
            </a:r>
            <a:r>
              <a:rPr lang="id-ID" sz="1400"/>
              <a:t>memiliki kecenderungan positive skewed atau condong ke kanan dan perlu dilakukan handling outlier dan handling distribution</a:t>
            </a:r>
            <a:endParaRPr/>
          </a:p>
          <a:p>
            <a:pPr indent="-179388" lvl="0" marL="179388" rtl="0" algn="just">
              <a:lnSpc>
                <a:spcPct val="90000"/>
              </a:lnSpc>
              <a:spcBef>
                <a:spcPts val="1000"/>
              </a:spcBef>
              <a:spcAft>
                <a:spcPts val="0"/>
              </a:spcAft>
              <a:buClr>
                <a:srgbClr val="12B48B"/>
              </a:buClr>
              <a:buSzPts val="1680"/>
              <a:buFont typeface="Arial"/>
              <a:buChar char="•"/>
            </a:pPr>
            <a:r>
              <a:rPr b="1" lang="id-ID" sz="1400"/>
              <a:t>Day: </a:t>
            </a:r>
            <a:r>
              <a:rPr lang="id-ID" sz="1400"/>
              <a:t>termasuk distribusi multimodal karena memiliki beberapa puncak</a:t>
            </a:r>
            <a:endParaRPr/>
          </a:p>
        </p:txBody>
      </p:sp>
      <p:pic>
        <p:nvPicPr>
          <p:cNvPr id="234" name="Google Shape;234;p7"/>
          <p:cNvPicPr preferRelativeResize="0"/>
          <p:nvPr/>
        </p:nvPicPr>
        <p:blipFill rotWithShape="1">
          <a:blip r:embed="rId3">
            <a:alphaModFix/>
          </a:blip>
          <a:srcRect b="0" l="0" r="0" t="0"/>
          <a:stretch/>
        </p:blipFill>
        <p:spPr>
          <a:xfrm>
            <a:off x="167262" y="667685"/>
            <a:ext cx="5793733" cy="57991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8"/>
          <p:cNvSpPr txBox="1"/>
          <p:nvPr>
            <p:ph idx="12" type="sldNum"/>
          </p:nvPr>
        </p:nvSpPr>
        <p:spPr>
          <a:xfrm>
            <a:off x="11512593" y="6544821"/>
            <a:ext cx="563143"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240" name="Google Shape;240;p8"/>
          <p:cNvSpPr txBox="1"/>
          <p:nvPr>
            <p:ph type="title"/>
          </p:nvPr>
        </p:nvSpPr>
        <p:spPr>
          <a:xfrm>
            <a:off x="242047" y="621450"/>
            <a:ext cx="6096000" cy="7171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id-ID" sz="4000"/>
              <a:t>EDA Multivariate  Analysis</a:t>
            </a:r>
            <a:r>
              <a:rPr lang="id-ID" sz="4000">
                <a:solidFill>
                  <a:srgbClr val="12B48B"/>
                </a:solidFill>
              </a:rPr>
              <a:t>.</a:t>
            </a:r>
            <a:endParaRPr/>
          </a:p>
        </p:txBody>
      </p:sp>
      <p:sp>
        <p:nvSpPr>
          <p:cNvPr id="241" name="Google Shape;241;p8"/>
          <p:cNvSpPr txBox="1"/>
          <p:nvPr>
            <p:ph idx="1" type="body"/>
          </p:nvPr>
        </p:nvSpPr>
        <p:spPr>
          <a:xfrm>
            <a:off x="109590" y="3323458"/>
            <a:ext cx="2733795" cy="891228"/>
          </a:xfrm>
          <a:prstGeom prst="rect">
            <a:avLst/>
          </a:prstGeom>
          <a:noFill/>
          <a:ln>
            <a:noFill/>
          </a:ln>
        </p:spPr>
        <p:txBody>
          <a:bodyPr anchorCtr="0" anchor="t" bIns="45700" lIns="91425" spcFirstLastPara="1" rIns="91425" wrap="square" tIns="45700">
            <a:normAutofit lnSpcReduction="10000"/>
          </a:bodyPr>
          <a:lstStyle/>
          <a:p>
            <a:pPr indent="-179388" lvl="0" marL="179388" rtl="0" algn="just">
              <a:lnSpc>
                <a:spcPct val="90000"/>
              </a:lnSpc>
              <a:spcBef>
                <a:spcPts val="0"/>
              </a:spcBef>
              <a:spcAft>
                <a:spcPts val="0"/>
              </a:spcAft>
              <a:buClr>
                <a:srgbClr val="12B48B"/>
              </a:buClr>
              <a:buSzPts val="1440"/>
              <a:buFont typeface="Arial"/>
              <a:buChar char="•"/>
            </a:pPr>
            <a:r>
              <a:rPr lang="id-ID" sz="1200"/>
              <a:t>Durasi telepon (dalam menit) memiliki pola saat durasi meningkat akan diikuti oleh meningkatnya </a:t>
            </a:r>
            <a:r>
              <a:rPr i="1" lang="id-ID" sz="1200"/>
              <a:t>conversion rate </a:t>
            </a:r>
            <a:r>
              <a:rPr lang="id-ID" sz="1200"/>
              <a:t>dengan cukup stabil</a:t>
            </a:r>
            <a:endParaRPr/>
          </a:p>
        </p:txBody>
      </p:sp>
      <p:pic>
        <p:nvPicPr>
          <p:cNvPr id="242" name="Google Shape;242;p8"/>
          <p:cNvPicPr preferRelativeResize="0"/>
          <p:nvPr/>
        </p:nvPicPr>
        <p:blipFill rotWithShape="1">
          <a:blip r:embed="rId3">
            <a:alphaModFix/>
          </a:blip>
          <a:srcRect b="0" l="0" r="0" t="0"/>
          <a:stretch/>
        </p:blipFill>
        <p:spPr>
          <a:xfrm>
            <a:off x="115878" y="1342440"/>
            <a:ext cx="2733795" cy="1932764"/>
          </a:xfrm>
          <a:prstGeom prst="rect">
            <a:avLst/>
          </a:prstGeom>
          <a:noFill/>
          <a:ln>
            <a:noFill/>
          </a:ln>
        </p:spPr>
      </p:pic>
      <p:sp>
        <p:nvSpPr>
          <p:cNvPr id="243" name="Google Shape;243;p8"/>
          <p:cNvSpPr/>
          <p:nvPr/>
        </p:nvSpPr>
        <p:spPr>
          <a:xfrm>
            <a:off x="1182511" y="3145239"/>
            <a:ext cx="722312"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duration</a:t>
            </a:r>
            <a:endParaRPr b="0" i="0" sz="1400" u="none" cap="none" strike="noStrike">
              <a:solidFill>
                <a:srgbClr val="000000"/>
              </a:solidFill>
              <a:latin typeface="Arial"/>
              <a:ea typeface="Arial"/>
              <a:cs typeface="Arial"/>
              <a:sym typeface="Arial"/>
            </a:endParaRPr>
          </a:p>
        </p:txBody>
      </p:sp>
      <p:pic>
        <p:nvPicPr>
          <p:cNvPr id="244" name="Google Shape;244;p8"/>
          <p:cNvPicPr preferRelativeResize="0"/>
          <p:nvPr/>
        </p:nvPicPr>
        <p:blipFill rotWithShape="1">
          <a:blip r:embed="rId4">
            <a:alphaModFix/>
          </a:blip>
          <a:srcRect b="0" l="0" r="0" t="0"/>
          <a:stretch/>
        </p:blipFill>
        <p:spPr>
          <a:xfrm>
            <a:off x="3081788" y="1342440"/>
            <a:ext cx="2777887" cy="1932762"/>
          </a:xfrm>
          <a:prstGeom prst="rect">
            <a:avLst/>
          </a:prstGeom>
          <a:noFill/>
          <a:ln>
            <a:noFill/>
          </a:ln>
        </p:spPr>
      </p:pic>
      <p:sp>
        <p:nvSpPr>
          <p:cNvPr id="245" name="Google Shape;245;p8"/>
          <p:cNvSpPr/>
          <p:nvPr/>
        </p:nvSpPr>
        <p:spPr>
          <a:xfrm>
            <a:off x="4210068" y="3160724"/>
            <a:ext cx="820738"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campaign</a:t>
            </a:r>
            <a:endParaRPr b="0" i="0" sz="1400" u="none" cap="none" strike="noStrike">
              <a:solidFill>
                <a:srgbClr val="000000"/>
              </a:solidFill>
              <a:latin typeface="Arial"/>
              <a:ea typeface="Arial"/>
              <a:cs typeface="Arial"/>
              <a:sym typeface="Arial"/>
            </a:endParaRPr>
          </a:p>
        </p:txBody>
      </p:sp>
      <p:sp>
        <p:nvSpPr>
          <p:cNvPr id="246" name="Google Shape;246;p8"/>
          <p:cNvSpPr txBox="1"/>
          <p:nvPr/>
        </p:nvSpPr>
        <p:spPr>
          <a:xfrm>
            <a:off x="3081788" y="3323458"/>
            <a:ext cx="2777887" cy="891228"/>
          </a:xfrm>
          <a:prstGeom prst="rect">
            <a:avLst/>
          </a:prstGeom>
          <a:noFill/>
          <a:ln>
            <a:noFill/>
          </a:ln>
        </p:spPr>
        <p:txBody>
          <a:bodyPr anchorCtr="0" anchor="t" bIns="45700" lIns="91425" spcFirstLastPara="1" rIns="91425" wrap="square" tIns="45700">
            <a:normAutofit/>
          </a:bodyPr>
          <a:lstStyle/>
          <a:p>
            <a:pPr indent="-179388" lvl="0" marL="179388" marR="0" rtl="0" algn="just">
              <a:lnSpc>
                <a:spcPct val="90000"/>
              </a:lnSpc>
              <a:spcBef>
                <a:spcPts val="0"/>
              </a:spcBef>
              <a:spcAft>
                <a:spcPts val="0"/>
              </a:spcAft>
              <a:buClr>
                <a:srgbClr val="12B48B"/>
              </a:buClr>
              <a:buSzPts val="1440"/>
              <a:buFont typeface="Arial"/>
              <a:buChar char="•"/>
            </a:pPr>
            <a:r>
              <a:rPr b="0" i="0" lang="id-ID" sz="1200" u="none" cap="none" strike="noStrike">
                <a:solidFill>
                  <a:schemeClr val="dk1"/>
                </a:solidFill>
                <a:latin typeface="Helvetica Neue"/>
                <a:ea typeface="Helvetica Neue"/>
                <a:cs typeface="Helvetica Neue"/>
                <a:sym typeface="Helvetica Neue"/>
              </a:rPr>
              <a:t>Jumlah </a:t>
            </a:r>
            <a:r>
              <a:rPr b="0" i="1" lang="id-ID" sz="1200" u="none" cap="none" strike="noStrike">
                <a:solidFill>
                  <a:schemeClr val="dk1"/>
                </a:solidFill>
                <a:latin typeface="Helvetica Neue"/>
                <a:ea typeface="Helvetica Neue"/>
                <a:cs typeface="Helvetica Neue"/>
                <a:sym typeface="Helvetica Neue"/>
              </a:rPr>
              <a:t>campaign</a:t>
            </a:r>
            <a:r>
              <a:rPr b="0" i="0" lang="id-ID" sz="1200" u="none" cap="none" strike="noStrike">
                <a:solidFill>
                  <a:schemeClr val="dk1"/>
                </a:solidFill>
                <a:latin typeface="Helvetica Neue"/>
                <a:ea typeface="Helvetica Neue"/>
                <a:cs typeface="Helvetica Neue"/>
                <a:sym typeface="Helvetica Neue"/>
              </a:rPr>
              <a:t> yang diberikan ke nasabah memiliki pola yang menurun ketika jumlah campaign yang meningkat. </a:t>
            </a:r>
            <a:endParaRPr b="0" i="0" sz="1400" u="none" cap="none" strike="noStrike">
              <a:solidFill>
                <a:srgbClr val="000000"/>
              </a:solidFill>
              <a:latin typeface="Arial"/>
              <a:ea typeface="Arial"/>
              <a:cs typeface="Arial"/>
              <a:sym typeface="Arial"/>
            </a:endParaRPr>
          </a:p>
        </p:txBody>
      </p:sp>
      <p:pic>
        <p:nvPicPr>
          <p:cNvPr id="247" name="Google Shape;247;p8"/>
          <p:cNvPicPr preferRelativeResize="0"/>
          <p:nvPr/>
        </p:nvPicPr>
        <p:blipFill rotWithShape="1">
          <a:blip r:embed="rId5">
            <a:alphaModFix/>
          </a:blip>
          <a:srcRect b="0" l="0" r="0" t="0"/>
          <a:stretch/>
        </p:blipFill>
        <p:spPr>
          <a:xfrm>
            <a:off x="6092663" y="1342440"/>
            <a:ext cx="2733795" cy="1932764"/>
          </a:xfrm>
          <a:prstGeom prst="rect">
            <a:avLst/>
          </a:prstGeom>
          <a:noFill/>
          <a:ln>
            <a:noFill/>
          </a:ln>
        </p:spPr>
      </p:pic>
      <p:sp>
        <p:nvSpPr>
          <p:cNvPr id="248" name="Google Shape;248;p8"/>
          <p:cNvSpPr/>
          <p:nvPr/>
        </p:nvSpPr>
        <p:spPr>
          <a:xfrm>
            <a:off x="7330150" y="3150406"/>
            <a:ext cx="482830"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age</a:t>
            </a:r>
            <a:endParaRPr b="1" i="0" sz="900" u="none" cap="none" strike="noStrike">
              <a:solidFill>
                <a:schemeClr val="lt1"/>
              </a:solidFill>
              <a:latin typeface="Arial"/>
              <a:ea typeface="Arial"/>
              <a:cs typeface="Arial"/>
              <a:sym typeface="Arial"/>
            </a:endParaRPr>
          </a:p>
        </p:txBody>
      </p:sp>
      <p:sp>
        <p:nvSpPr>
          <p:cNvPr id="249" name="Google Shape;249;p8"/>
          <p:cNvSpPr txBox="1"/>
          <p:nvPr/>
        </p:nvSpPr>
        <p:spPr>
          <a:xfrm>
            <a:off x="5948785" y="3333138"/>
            <a:ext cx="3003177" cy="1133350"/>
          </a:xfrm>
          <a:prstGeom prst="rect">
            <a:avLst/>
          </a:prstGeom>
          <a:noFill/>
          <a:ln>
            <a:noFill/>
          </a:ln>
        </p:spPr>
        <p:txBody>
          <a:bodyPr anchorCtr="0" anchor="t" bIns="45700" lIns="91425" spcFirstLastPara="1" rIns="91425" wrap="square" tIns="45700">
            <a:normAutofit/>
          </a:bodyPr>
          <a:lstStyle/>
          <a:p>
            <a:pPr indent="-179388" lvl="0" marL="179388" marR="0" rtl="0" algn="just">
              <a:lnSpc>
                <a:spcPct val="90000"/>
              </a:lnSpc>
              <a:spcBef>
                <a:spcPts val="0"/>
              </a:spcBef>
              <a:spcAft>
                <a:spcPts val="0"/>
              </a:spcAft>
              <a:buClr>
                <a:srgbClr val="12B48B"/>
              </a:buClr>
              <a:buSzPts val="1440"/>
              <a:buFont typeface="Arial"/>
              <a:buChar char="•"/>
            </a:pPr>
            <a:r>
              <a:rPr b="0" i="0" lang="id-ID" sz="1200" u="none" cap="none" strike="noStrike">
                <a:solidFill>
                  <a:schemeClr val="dk1"/>
                </a:solidFill>
                <a:latin typeface="Helvetica Neue"/>
                <a:ea typeface="Helvetica Neue"/>
                <a:cs typeface="Helvetica Neue"/>
                <a:sym typeface="Helvetica Neue"/>
              </a:rPr>
              <a:t>Kelompok umur 18 tahun memiliki </a:t>
            </a:r>
            <a:r>
              <a:rPr b="0" i="1" lang="id-ID" sz="1200" u="none" cap="none" strike="noStrike">
                <a:solidFill>
                  <a:schemeClr val="dk1"/>
                </a:solidFill>
                <a:latin typeface="Helvetica Neue"/>
                <a:ea typeface="Helvetica Neue"/>
                <a:cs typeface="Helvetica Neue"/>
                <a:sym typeface="Helvetica Neue"/>
              </a:rPr>
              <a:t>conversion rate </a:t>
            </a:r>
            <a:r>
              <a:rPr b="0" i="0" lang="id-ID" sz="1200" u="none" cap="none" strike="noStrike">
                <a:solidFill>
                  <a:schemeClr val="dk1"/>
                </a:solidFill>
                <a:latin typeface="Helvetica Neue"/>
                <a:ea typeface="Helvetica Neue"/>
                <a:cs typeface="Helvetica Neue"/>
                <a:sym typeface="Helvetica Neue"/>
              </a:rPr>
              <a:t>terbesar dengan nilai hampir 60%, lalu menurun pada kelompok umur 19-58 tahun, tetapi berbeda dengan kelompok umur 59+ dengan nilai hampir 30%. </a:t>
            </a:r>
            <a:endParaRPr b="0" i="0" sz="1400" u="none" cap="none" strike="noStrike">
              <a:solidFill>
                <a:srgbClr val="000000"/>
              </a:solidFill>
              <a:latin typeface="Arial"/>
              <a:ea typeface="Arial"/>
              <a:cs typeface="Arial"/>
              <a:sym typeface="Arial"/>
            </a:endParaRPr>
          </a:p>
        </p:txBody>
      </p:sp>
      <p:pic>
        <p:nvPicPr>
          <p:cNvPr id="250" name="Google Shape;250;p8"/>
          <p:cNvPicPr preferRelativeResize="0"/>
          <p:nvPr/>
        </p:nvPicPr>
        <p:blipFill rotWithShape="1">
          <a:blip r:embed="rId6">
            <a:alphaModFix/>
          </a:blip>
          <a:srcRect b="0" l="0" r="0" t="0"/>
          <a:stretch/>
        </p:blipFill>
        <p:spPr>
          <a:xfrm>
            <a:off x="9163158" y="1342441"/>
            <a:ext cx="2821979" cy="1932762"/>
          </a:xfrm>
          <a:prstGeom prst="rect">
            <a:avLst/>
          </a:prstGeom>
          <a:noFill/>
          <a:ln>
            <a:noFill/>
          </a:ln>
        </p:spPr>
      </p:pic>
      <p:sp>
        <p:nvSpPr>
          <p:cNvPr id="251" name="Google Shape;251;p8"/>
          <p:cNvSpPr/>
          <p:nvPr/>
        </p:nvSpPr>
        <p:spPr>
          <a:xfrm>
            <a:off x="10420350" y="3150406"/>
            <a:ext cx="573904"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month</a:t>
            </a:r>
            <a:endParaRPr b="1" i="0" sz="900" u="none" cap="none" strike="noStrike">
              <a:solidFill>
                <a:schemeClr val="lt1"/>
              </a:solidFill>
              <a:latin typeface="Arial"/>
              <a:ea typeface="Arial"/>
              <a:cs typeface="Arial"/>
              <a:sym typeface="Arial"/>
            </a:endParaRPr>
          </a:p>
        </p:txBody>
      </p:sp>
      <p:sp>
        <p:nvSpPr>
          <p:cNvPr id="252" name="Google Shape;252;p8"/>
          <p:cNvSpPr txBox="1"/>
          <p:nvPr/>
        </p:nvSpPr>
        <p:spPr>
          <a:xfrm>
            <a:off x="9072560" y="3323458"/>
            <a:ext cx="3003176" cy="1133350"/>
          </a:xfrm>
          <a:prstGeom prst="rect">
            <a:avLst/>
          </a:prstGeom>
          <a:noFill/>
          <a:ln>
            <a:noFill/>
          </a:ln>
        </p:spPr>
        <p:txBody>
          <a:bodyPr anchorCtr="0" anchor="t" bIns="45700" lIns="91425" spcFirstLastPara="1" rIns="91425" wrap="square" tIns="45700">
            <a:normAutofit/>
          </a:bodyPr>
          <a:lstStyle/>
          <a:p>
            <a:pPr indent="-179388" lvl="0" marL="179388" marR="0" rtl="0" algn="just">
              <a:lnSpc>
                <a:spcPct val="90000"/>
              </a:lnSpc>
              <a:spcBef>
                <a:spcPts val="0"/>
              </a:spcBef>
              <a:spcAft>
                <a:spcPts val="0"/>
              </a:spcAft>
              <a:buClr>
                <a:srgbClr val="12B48B"/>
              </a:buClr>
              <a:buSzPts val="1440"/>
              <a:buFont typeface="Arial"/>
              <a:buChar char="•"/>
            </a:pPr>
            <a:r>
              <a:rPr b="0" i="0" lang="id-ID" sz="1200" u="none" cap="none" strike="noStrike">
                <a:solidFill>
                  <a:schemeClr val="dk1"/>
                </a:solidFill>
                <a:latin typeface="Helvetica Neue"/>
                <a:ea typeface="Helvetica Neue"/>
                <a:cs typeface="Helvetica Neue"/>
                <a:sym typeface="Helvetica Neue"/>
              </a:rPr>
              <a:t>Jika dilihat dari kebiasaan bulanan dengan dibagi per caturwulannya, caturwulan 1 dan 3 memiliki tingkat </a:t>
            </a:r>
            <a:r>
              <a:rPr b="0" i="1" lang="id-ID" sz="1200" u="none" cap="none" strike="noStrike">
                <a:solidFill>
                  <a:schemeClr val="dk1"/>
                </a:solidFill>
                <a:latin typeface="Helvetica Neue"/>
                <a:ea typeface="Helvetica Neue"/>
                <a:cs typeface="Helvetica Neue"/>
                <a:sym typeface="Helvetica Neue"/>
              </a:rPr>
              <a:t>conversion rate </a:t>
            </a:r>
            <a:r>
              <a:rPr b="0" i="0" lang="id-ID" sz="1200" u="none" cap="none" strike="noStrike">
                <a:solidFill>
                  <a:schemeClr val="dk1"/>
                </a:solidFill>
                <a:latin typeface="Helvetica Neue"/>
                <a:ea typeface="Helvetica Neue"/>
                <a:cs typeface="Helvetica Neue"/>
                <a:sym typeface="Helvetica Neue"/>
              </a:rPr>
              <a:t>dua kali lebih tinggi daripada caturwulan 2.</a:t>
            </a:r>
            <a:endParaRPr b="0" i="0" sz="1400" u="none" cap="none" strike="noStrike">
              <a:solidFill>
                <a:srgbClr val="000000"/>
              </a:solidFill>
              <a:latin typeface="Arial"/>
              <a:ea typeface="Arial"/>
              <a:cs typeface="Arial"/>
              <a:sym typeface="Arial"/>
            </a:endParaRPr>
          </a:p>
        </p:txBody>
      </p:sp>
      <p:pic>
        <p:nvPicPr>
          <p:cNvPr id="253" name="Google Shape;253;p8"/>
          <p:cNvPicPr preferRelativeResize="0"/>
          <p:nvPr/>
        </p:nvPicPr>
        <p:blipFill rotWithShape="1">
          <a:blip r:embed="rId7">
            <a:alphaModFix/>
          </a:blip>
          <a:srcRect b="0" l="0" r="0" t="0"/>
          <a:stretch/>
        </p:blipFill>
        <p:spPr>
          <a:xfrm>
            <a:off x="169677" y="4564737"/>
            <a:ext cx="2772118" cy="1980084"/>
          </a:xfrm>
          <a:prstGeom prst="rect">
            <a:avLst/>
          </a:prstGeom>
          <a:noFill/>
          <a:ln>
            <a:noFill/>
          </a:ln>
        </p:spPr>
      </p:pic>
      <p:pic>
        <p:nvPicPr>
          <p:cNvPr id="254" name="Google Shape;254;p8"/>
          <p:cNvPicPr preferRelativeResize="0"/>
          <p:nvPr/>
        </p:nvPicPr>
        <p:blipFill rotWithShape="1">
          <a:blip r:embed="rId8">
            <a:alphaModFix/>
          </a:blip>
          <a:srcRect b="0" l="0" r="0" t="0"/>
          <a:stretch/>
        </p:blipFill>
        <p:spPr>
          <a:xfrm>
            <a:off x="2926046" y="4564737"/>
            <a:ext cx="2772118" cy="1980084"/>
          </a:xfrm>
          <a:prstGeom prst="rect">
            <a:avLst/>
          </a:prstGeom>
          <a:noFill/>
          <a:ln>
            <a:noFill/>
          </a:ln>
        </p:spPr>
      </p:pic>
      <p:pic>
        <p:nvPicPr>
          <p:cNvPr id="255" name="Google Shape;255;p8"/>
          <p:cNvPicPr preferRelativeResize="0"/>
          <p:nvPr/>
        </p:nvPicPr>
        <p:blipFill rotWithShape="1">
          <a:blip r:embed="rId9">
            <a:alphaModFix/>
          </a:blip>
          <a:srcRect b="0" l="0" r="0" t="0"/>
          <a:stretch/>
        </p:blipFill>
        <p:spPr>
          <a:xfrm>
            <a:off x="5698164" y="4560380"/>
            <a:ext cx="2772118" cy="1980084"/>
          </a:xfrm>
          <a:prstGeom prst="rect">
            <a:avLst/>
          </a:prstGeom>
          <a:noFill/>
          <a:ln>
            <a:noFill/>
          </a:ln>
        </p:spPr>
      </p:pic>
      <p:sp>
        <p:nvSpPr>
          <p:cNvPr id="256" name="Google Shape;256;p8"/>
          <p:cNvSpPr txBox="1"/>
          <p:nvPr/>
        </p:nvSpPr>
        <p:spPr>
          <a:xfrm>
            <a:off x="8603164" y="5082148"/>
            <a:ext cx="3239087" cy="913533"/>
          </a:xfrm>
          <a:prstGeom prst="rect">
            <a:avLst/>
          </a:prstGeom>
          <a:noFill/>
          <a:ln>
            <a:noFill/>
          </a:ln>
        </p:spPr>
        <p:txBody>
          <a:bodyPr anchorCtr="0" anchor="t" bIns="45700" lIns="91425" spcFirstLastPara="1" rIns="91425" wrap="square" tIns="45700">
            <a:normAutofit/>
          </a:bodyPr>
          <a:lstStyle/>
          <a:p>
            <a:pPr indent="-179388" lvl="0" marL="179388" marR="0" rtl="0" algn="just">
              <a:lnSpc>
                <a:spcPct val="100000"/>
              </a:lnSpc>
              <a:spcBef>
                <a:spcPts val="0"/>
              </a:spcBef>
              <a:spcAft>
                <a:spcPts val="0"/>
              </a:spcAft>
              <a:buClr>
                <a:srgbClr val="12B48B"/>
              </a:buClr>
              <a:buSzPts val="1440"/>
              <a:buFont typeface="Arial"/>
              <a:buChar char="•"/>
            </a:pPr>
            <a:r>
              <a:rPr b="0" i="0" lang="id-ID" sz="1200" u="none" cap="none" strike="noStrike">
                <a:solidFill>
                  <a:schemeClr val="dk1"/>
                </a:solidFill>
                <a:latin typeface="Helvetica Neue"/>
                <a:ea typeface="Helvetica Neue"/>
                <a:cs typeface="Helvetica Neue"/>
                <a:sym typeface="Helvetica Neue"/>
              </a:rPr>
              <a:t>Terdapat pola yang sama pada kategori housing, loan, dan default yang mana kecenderungannya dua kali lipat pada nilai </a:t>
            </a:r>
            <a:r>
              <a:rPr b="0" i="1" lang="id-ID" sz="1200" u="none" cap="none" strike="noStrike">
                <a:solidFill>
                  <a:schemeClr val="dk1"/>
                </a:solidFill>
                <a:latin typeface="Helvetica Neue"/>
                <a:ea typeface="Helvetica Neue"/>
                <a:cs typeface="Helvetica Neue"/>
                <a:sym typeface="Helvetica Neue"/>
              </a:rPr>
              <a:t>conversion rate </a:t>
            </a:r>
            <a:r>
              <a:rPr b="0" i="0" lang="id-ID" sz="1200" u="none" cap="none" strike="noStrike">
                <a:solidFill>
                  <a:schemeClr val="dk1"/>
                </a:solidFill>
                <a:latin typeface="Helvetica Neue"/>
                <a:ea typeface="Helvetica Neue"/>
                <a:cs typeface="Helvetica Neue"/>
                <a:sym typeface="Helvetica Neue"/>
              </a:rPr>
              <a:t>nasabah yang menerima.</a:t>
            </a:r>
            <a:endParaRPr b="0" i="0" sz="1400" u="none" cap="none" strike="noStrike">
              <a:solidFill>
                <a:srgbClr val="000000"/>
              </a:solidFill>
              <a:latin typeface="Arial"/>
              <a:ea typeface="Arial"/>
              <a:cs typeface="Arial"/>
              <a:sym typeface="Arial"/>
            </a:endParaRPr>
          </a:p>
        </p:txBody>
      </p:sp>
      <p:sp>
        <p:nvSpPr>
          <p:cNvPr id="257" name="Google Shape;257;p8"/>
          <p:cNvSpPr/>
          <p:nvPr/>
        </p:nvSpPr>
        <p:spPr>
          <a:xfrm>
            <a:off x="116264" y="4533008"/>
            <a:ext cx="11959471" cy="1993299"/>
          </a:xfrm>
          <a:prstGeom prst="roundRect">
            <a:avLst>
              <a:gd fmla="val 5840" name="adj"/>
            </a:avLst>
          </a:prstGeom>
          <a:noFill/>
          <a:ln cap="flat" cmpd="sng" w="19050">
            <a:solidFill>
              <a:srgbClr val="12B4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p8"/>
          <p:cNvSpPr/>
          <p:nvPr/>
        </p:nvSpPr>
        <p:spPr>
          <a:xfrm>
            <a:off x="1299052" y="6337372"/>
            <a:ext cx="722312"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housing</a:t>
            </a:r>
            <a:endParaRPr b="1" i="0" sz="900" u="none" cap="none" strike="noStrike">
              <a:solidFill>
                <a:schemeClr val="lt1"/>
              </a:solidFill>
              <a:latin typeface="Arial"/>
              <a:ea typeface="Arial"/>
              <a:cs typeface="Arial"/>
              <a:sym typeface="Arial"/>
            </a:endParaRPr>
          </a:p>
        </p:txBody>
      </p:sp>
      <p:sp>
        <p:nvSpPr>
          <p:cNvPr id="259" name="Google Shape;259;p8"/>
          <p:cNvSpPr/>
          <p:nvPr/>
        </p:nvSpPr>
        <p:spPr>
          <a:xfrm>
            <a:off x="4055421" y="6337372"/>
            <a:ext cx="722312"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default</a:t>
            </a:r>
            <a:endParaRPr b="1" i="0" sz="900" u="none" cap="none" strike="noStrike">
              <a:solidFill>
                <a:schemeClr val="lt1"/>
              </a:solidFill>
              <a:latin typeface="Arial"/>
              <a:ea typeface="Arial"/>
              <a:cs typeface="Arial"/>
              <a:sym typeface="Arial"/>
            </a:endParaRPr>
          </a:p>
        </p:txBody>
      </p:sp>
      <p:sp>
        <p:nvSpPr>
          <p:cNvPr id="260" name="Google Shape;260;p8"/>
          <p:cNvSpPr/>
          <p:nvPr/>
        </p:nvSpPr>
        <p:spPr>
          <a:xfrm>
            <a:off x="6980563" y="6337372"/>
            <a:ext cx="477512" cy="154972"/>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id-ID" sz="900" u="none" cap="none" strike="noStrike">
                <a:solidFill>
                  <a:schemeClr val="lt1"/>
                </a:solidFill>
                <a:latin typeface="Arial"/>
                <a:ea typeface="Arial"/>
                <a:cs typeface="Arial"/>
                <a:sym typeface="Arial"/>
              </a:rPr>
              <a:t>loan</a:t>
            </a:r>
            <a:endParaRPr b="1" i="0" sz="9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9"/>
          <p:cNvSpPr txBox="1"/>
          <p:nvPr>
            <p:ph idx="12" type="sldNum"/>
          </p:nvPr>
        </p:nvSpPr>
        <p:spPr>
          <a:xfrm>
            <a:off x="11512593" y="6544821"/>
            <a:ext cx="563143" cy="29236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d-ID"/>
              <a:t>‹#›</a:t>
            </a:fld>
            <a:endParaRPr/>
          </a:p>
        </p:txBody>
      </p:sp>
      <p:sp>
        <p:nvSpPr>
          <p:cNvPr id="266" name="Google Shape;266;p9"/>
          <p:cNvSpPr txBox="1"/>
          <p:nvPr>
            <p:ph type="title"/>
          </p:nvPr>
        </p:nvSpPr>
        <p:spPr>
          <a:xfrm>
            <a:off x="238127" y="691423"/>
            <a:ext cx="6096000" cy="7171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id-ID" sz="4000"/>
              <a:t>EDA Multivariate  Analysis</a:t>
            </a:r>
            <a:r>
              <a:rPr lang="id-ID" sz="4000">
                <a:solidFill>
                  <a:srgbClr val="12B48B"/>
                </a:solidFill>
              </a:rPr>
              <a:t>.</a:t>
            </a:r>
            <a:endParaRPr/>
          </a:p>
        </p:txBody>
      </p:sp>
      <p:sp>
        <p:nvSpPr>
          <p:cNvPr id="267" name="Google Shape;267;p9"/>
          <p:cNvSpPr txBox="1"/>
          <p:nvPr>
            <p:ph idx="1" type="body"/>
          </p:nvPr>
        </p:nvSpPr>
        <p:spPr>
          <a:xfrm>
            <a:off x="771525" y="4749416"/>
            <a:ext cx="5029200" cy="1417161"/>
          </a:xfrm>
          <a:prstGeom prst="rect">
            <a:avLst/>
          </a:prstGeom>
          <a:noFill/>
          <a:ln>
            <a:noFill/>
          </a:ln>
        </p:spPr>
        <p:txBody>
          <a:bodyPr anchorCtr="0" anchor="t" bIns="45700" lIns="91425" spcFirstLastPara="1" rIns="91425" wrap="square" tIns="45700">
            <a:normAutofit/>
          </a:bodyPr>
          <a:lstStyle/>
          <a:p>
            <a:pPr indent="-179388" lvl="0" marL="179388" rtl="0" algn="just">
              <a:lnSpc>
                <a:spcPct val="100000"/>
              </a:lnSpc>
              <a:spcBef>
                <a:spcPts val="0"/>
              </a:spcBef>
              <a:spcAft>
                <a:spcPts val="0"/>
              </a:spcAft>
              <a:buClr>
                <a:srgbClr val="12B48B"/>
              </a:buClr>
              <a:buSzPts val="1680"/>
              <a:buFont typeface="Arial"/>
              <a:buChar char="•"/>
            </a:pPr>
            <a:r>
              <a:rPr lang="id-ID" sz="1400"/>
              <a:t>Nasabah  yang memiliki balance (saldo) minus maka tingkat </a:t>
            </a:r>
            <a:r>
              <a:rPr i="1" lang="id-ID" sz="1400"/>
              <a:t>conversion ratenya</a:t>
            </a:r>
            <a:r>
              <a:rPr lang="id-ID" sz="1400"/>
              <a:t> kecil. Lalu kategori 0-75.000 memiliki tingkat conversion rate yang tidak jauh berbeda. Pada nasabah yang memiliki balance lebih dari 75.000 memiliki </a:t>
            </a:r>
            <a:r>
              <a:rPr i="1" lang="id-ID" sz="1400"/>
              <a:t>conversion rate </a:t>
            </a:r>
            <a:r>
              <a:rPr lang="id-ID" sz="1400"/>
              <a:t>yang paling tinggi  jauh dari kelompok nasabah lainnya.</a:t>
            </a:r>
            <a:endParaRPr/>
          </a:p>
        </p:txBody>
      </p:sp>
      <p:pic>
        <p:nvPicPr>
          <p:cNvPr id="268" name="Google Shape;268;p9"/>
          <p:cNvPicPr preferRelativeResize="0"/>
          <p:nvPr/>
        </p:nvPicPr>
        <p:blipFill rotWithShape="1">
          <a:blip r:embed="rId3">
            <a:alphaModFix/>
          </a:blip>
          <a:srcRect b="0" l="0" r="0" t="0"/>
          <a:stretch/>
        </p:blipFill>
        <p:spPr>
          <a:xfrm>
            <a:off x="957315" y="1578632"/>
            <a:ext cx="3986160" cy="2946758"/>
          </a:xfrm>
          <a:prstGeom prst="rect">
            <a:avLst/>
          </a:prstGeom>
          <a:noFill/>
          <a:ln>
            <a:noFill/>
          </a:ln>
        </p:spPr>
      </p:pic>
      <p:sp>
        <p:nvSpPr>
          <p:cNvPr id="269" name="Google Shape;269;p9"/>
          <p:cNvSpPr/>
          <p:nvPr/>
        </p:nvSpPr>
        <p:spPr>
          <a:xfrm>
            <a:off x="2638425" y="4305778"/>
            <a:ext cx="828498" cy="253994"/>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id-ID" sz="1100" u="none" cap="none" strike="noStrike">
                <a:solidFill>
                  <a:schemeClr val="lt1"/>
                </a:solidFill>
                <a:latin typeface="Arial"/>
                <a:ea typeface="Arial"/>
                <a:cs typeface="Arial"/>
                <a:sym typeface="Arial"/>
              </a:rPr>
              <a:t>balance</a:t>
            </a:r>
            <a:endParaRPr b="1" i="0" sz="1100" u="none" cap="none" strike="noStrike">
              <a:solidFill>
                <a:schemeClr val="lt1"/>
              </a:solidFill>
              <a:latin typeface="Arial"/>
              <a:ea typeface="Arial"/>
              <a:cs typeface="Arial"/>
              <a:sym typeface="Arial"/>
            </a:endParaRPr>
          </a:p>
        </p:txBody>
      </p:sp>
      <p:pic>
        <p:nvPicPr>
          <p:cNvPr id="270" name="Google Shape;270;p9"/>
          <p:cNvPicPr preferRelativeResize="0"/>
          <p:nvPr/>
        </p:nvPicPr>
        <p:blipFill rotWithShape="1">
          <a:blip r:embed="rId4">
            <a:alphaModFix/>
          </a:blip>
          <a:srcRect b="0" l="0" r="0" t="0"/>
          <a:stretch/>
        </p:blipFill>
        <p:spPr>
          <a:xfrm>
            <a:off x="6734177" y="1578632"/>
            <a:ext cx="4181474" cy="2854143"/>
          </a:xfrm>
          <a:prstGeom prst="rect">
            <a:avLst/>
          </a:prstGeom>
          <a:noFill/>
          <a:ln>
            <a:noFill/>
          </a:ln>
        </p:spPr>
      </p:pic>
      <p:sp>
        <p:nvSpPr>
          <p:cNvPr id="271" name="Google Shape;271;p9"/>
          <p:cNvSpPr/>
          <p:nvPr/>
        </p:nvSpPr>
        <p:spPr>
          <a:xfrm>
            <a:off x="8543925" y="4271396"/>
            <a:ext cx="828498" cy="253994"/>
          </a:xfrm>
          <a:prstGeom prst="roundRect">
            <a:avLst>
              <a:gd fmla="val 16667" name="adj"/>
            </a:avLst>
          </a:prstGeom>
          <a:solidFill>
            <a:srgbClr val="12B4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id-ID" sz="1100" u="none" cap="none" strike="noStrike">
                <a:solidFill>
                  <a:schemeClr val="lt1"/>
                </a:solidFill>
                <a:latin typeface="Arial"/>
                <a:ea typeface="Arial"/>
                <a:cs typeface="Arial"/>
                <a:sym typeface="Arial"/>
              </a:rPr>
              <a:t>pdays</a:t>
            </a:r>
            <a:endParaRPr b="1" i="0" sz="1100" u="none" cap="none" strike="noStrike">
              <a:solidFill>
                <a:schemeClr val="lt1"/>
              </a:solidFill>
              <a:latin typeface="Arial"/>
              <a:ea typeface="Arial"/>
              <a:cs typeface="Arial"/>
              <a:sym typeface="Arial"/>
            </a:endParaRPr>
          </a:p>
        </p:txBody>
      </p:sp>
      <p:sp>
        <p:nvSpPr>
          <p:cNvPr id="272" name="Google Shape;272;p9"/>
          <p:cNvSpPr txBox="1"/>
          <p:nvPr/>
        </p:nvSpPr>
        <p:spPr>
          <a:xfrm>
            <a:off x="6391277" y="4749416"/>
            <a:ext cx="5181600" cy="1417161"/>
          </a:xfrm>
          <a:prstGeom prst="rect">
            <a:avLst/>
          </a:prstGeom>
          <a:noFill/>
          <a:ln>
            <a:noFill/>
          </a:ln>
        </p:spPr>
        <p:txBody>
          <a:bodyPr anchorCtr="0" anchor="t" bIns="45700" lIns="91425" spcFirstLastPara="1" rIns="91425" wrap="square" tIns="45700">
            <a:normAutofit/>
          </a:bodyPr>
          <a:lstStyle/>
          <a:p>
            <a:pPr indent="-179388" lvl="0" marL="179388" marR="0" rtl="0" algn="just">
              <a:lnSpc>
                <a:spcPct val="100000"/>
              </a:lnSpc>
              <a:spcBef>
                <a:spcPts val="0"/>
              </a:spcBef>
              <a:spcAft>
                <a:spcPts val="0"/>
              </a:spcAft>
              <a:buClr>
                <a:srgbClr val="12B48B"/>
              </a:buClr>
              <a:buSzPts val="1680"/>
              <a:buFont typeface="Arial"/>
              <a:buChar char="•"/>
            </a:pPr>
            <a:r>
              <a:rPr b="0" i="0" lang="id-ID" sz="1400" u="none" cap="none" strike="noStrike">
                <a:solidFill>
                  <a:schemeClr val="dk1"/>
                </a:solidFill>
                <a:latin typeface="Helvetica Neue"/>
                <a:ea typeface="Helvetica Neue"/>
                <a:cs typeface="Helvetica Neue"/>
                <a:sym typeface="Helvetica Neue"/>
              </a:rPr>
              <a:t>Nasabah yang baru mendapatkan campaign dari bank terkait memiliki tingkat </a:t>
            </a:r>
            <a:r>
              <a:rPr b="0" i="1" lang="id-ID" sz="1400" u="none" cap="none" strike="noStrike">
                <a:solidFill>
                  <a:schemeClr val="dk1"/>
                </a:solidFill>
                <a:latin typeface="Helvetica Neue"/>
                <a:ea typeface="Helvetica Neue"/>
                <a:cs typeface="Helvetica Neue"/>
                <a:sym typeface="Helvetica Neue"/>
              </a:rPr>
              <a:t>conversion rate </a:t>
            </a:r>
            <a:r>
              <a:rPr b="0" i="0" lang="id-ID" sz="1400" u="none" cap="none" strike="noStrike">
                <a:solidFill>
                  <a:schemeClr val="dk1"/>
                </a:solidFill>
                <a:latin typeface="Helvetica Neue"/>
                <a:ea typeface="Helvetica Neue"/>
                <a:cs typeface="Helvetica Neue"/>
                <a:sym typeface="Helvetica Neue"/>
              </a:rPr>
              <a:t>yang rendah, sama halnya dengan nasabah yang baru saja dikontak (0-10 hari), sedangkan pada nasabah yang diberikan campaign kembali pada lebih dari 11 hari memiliki </a:t>
            </a:r>
            <a:r>
              <a:rPr b="0" i="1" lang="id-ID" sz="1400" u="none" cap="none" strike="noStrike">
                <a:solidFill>
                  <a:schemeClr val="dk1"/>
                </a:solidFill>
                <a:latin typeface="Helvetica Neue"/>
                <a:ea typeface="Helvetica Neue"/>
                <a:cs typeface="Helvetica Neue"/>
                <a:sym typeface="Helvetica Neue"/>
              </a:rPr>
              <a:t>conversion rate </a:t>
            </a:r>
            <a:r>
              <a:rPr b="0" i="0" lang="id-ID" sz="1400" u="none" cap="none" strike="noStrike">
                <a:solidFill>
                  <a:schemeClr val="dk1"/>
                </a:solidFill>
                <a:latin typeface="Helvetica Neue"/>
                <a:ea typeface="Helvetica Neue"/>
                <a:cs typeface="Helvetica Neue"/>
                <a:sym typeface="Helvetica Neue"/>
              </a:rPr>
              <a:t>di atas 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5ACBA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2022-07-08T14:26:03Z</dcterms:created>
  <dc:creator>3616100050@mahasiswa.integra.its.ac.id</dc:creator>
</cp:coreProperties>
</file>